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75" r:id="rId1"/>
    <p:sldMasterId id="2147483677" r:id="rId2"/>
    <p:sldMasterId id="2147483998" r:id="rId3"/>
    <p:sldMasterId id="2147484010" r:id="rId4"/>
    <p:sldMasterId id="2147484035" r:id="rId5"/>
    <p:sldMasterId id="2147484047" r:id="rId6"/>
    <p:sldMasterId id="2147484059" r:id="rId7"/>
  </p:sldMasterIdLst>
  <p:notesMasterIdLst>
    <p:notesMasterId r:id="rId17"/>
  </p:notesMasterIdLst>
  <p:sldIdLst>
    <p:sldId id="258" r:id="rId8"/>
    <p:sldId id="717" r:id="rId9"/>
    <p:sldId id="723" r:id="rId10"/>
    <p:sldId id="718" r:id="rId11"/>
    <p:sldId id="721" r:id="rId12"/>
    <p:sldId id="719" r:id="rId13"/>
    <p:sldId id="722" r:id="rId14"/>
    <p:sldId id="725" r:id="rId15"/>
    <p:sldId id="724" r:id="rId16"/>
  </p:sldIdLst>
  <p:sldSz cx="9144000" cy="6858000" type="screen4x3"/>
  <p:notesSz cx="6834188" cy="9979025"/>
  <p:embeddedFontLst>
    <p:embeddedFont>
      <p:font typeface="휴먼모음T" pitchFamily="18" charset="-127"/>
      <p:regular r:id="rId18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DD7D"/>
    <a:srgbClr val="CC9900"/>
    <a:srgbClr val="FFD253"/>
    <a:srgbClr val="FFFF99"/>
    <a:srgbClr val="00FFFF"/>
    <a:srgbClr val="CCECFF"/>
    <a:srgbClr val="FF99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90942" autoAdjust="0"/>
  </p:normalViewPr>
  <p:slideViewPr>
    <p:cSldViewPr>
      <p:cViewPr varScale="1">
        <p:scale>
          <a:sx n="95" d="100"/>
          <a:sy n="95" d="100"/>
        </p:scale>
        <p:origin x="-2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206"/>
    </p:cViewPr>
  </p:sorterViewPr>
  <p:notesViewPr>
    <p:cSldViewPr>
      <p:cViewPr varScale="1">
        <p:scale>
          <a:sx n="52" d="100"/>
          <a:sy n="52" d="100"/>
        </p:scale>
        <p:origin x="-1416" y="-90"/>
      </p:cViewPr>
      <p:guideLst>
        <p:guide orient="horz" pos="3143"/>
        <p:guide pos="215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81" tIns="46091" rIns="92181" bIns="46091" numCol="1" anchor="t" anchorCtr="0" compatLnSpc="1">
            <a:prstTxWarp prst="textNoShape">
              <a:avLst/>
            </a:prstTxWarp>
          </a:bodyPr>
          <a:lstStyle>
            <a:lvl1pPr defTabSz="922062"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8" y="2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81" tIns="46091" rIns="92181" bIns="46091" numCol="1" anchor="t" anchorCtr="0" compatLnSpc="1">
            <a:prstTxWarp prst="textNoShape">
              <a:avLst/>
            </a:prstTxWarp>
          </a:bodyPr>
          <a:lstStyle>
            <a:lvl1pPr algn="r" defTabSz="922062"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9300"/>
            <a:ext cx="4987925" cy="374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7" y="4741863"/>
            <a:ext cx="5468938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81" tIns="46091" rIns="92181" bIns="460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78966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81" tIns="46091" rIns="92181" bIns="46091" numCol="1" anchor="b" anchorCtr="0" compatLnSpc="1">
            <a:prstTxWarp prst="textNoShape">
              <a:avLst/>
            </a:prstTxWarp>
          </a:bodyPr>
          <a:lstStyle>
            <a:lvl1pPr defTabSz="922062"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8" y="9478966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81" tIns="46091" rIns="92181" bIns="46091" numCol="1" anchor="b" anchorCtr="0" compatLnSpc="1">
            <a:prstTxWarp prst="textNoShape">
              <a:avLst/>
            </a:prstTxWarp>
          </a:bodyPr>
          <a:lstStyle>
            <a:lvl1pPr algn="r" defTabSz="922062">
              <a:defRPr sz="1200" b="0"/>
            </a:lvl1pPr>
          </a:lstStyle>
          <a:p>
            <a:pPr>
              <a:defRPr/>
            </a:pPr>
            <a:fld id="{39F690D4-CB34-4514-879E-9870F3B3FDD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B82B6-D49A-418C-BCC0-E1A356F0B560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9300"/>
            <a:ext cx="4987925" cy="374173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----- </a:t>
            </a:r>
            <a:r>
              <a:rPr lang="ko-KR" altLang="en-US" dirty="0" err="1" smtClean="0">
                <a:latin typeface="굴림" pitchFamily="50" charset="-127"/>
                <a:ea typeface="굴림" pitchFamily="50" charset="-127"/>
              </a:rPr>
              <a:t>데이터마이닝에서의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다중공선성에 관한 연구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----- </a:t>
            </a:r>
          </a:p>
          <a:p>
            <a:pPr eaLnBrk="1" hangingPunct="1"/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다중공선성에 견고한 </a:t>
            </a:r>
            <a:r>
              <a:rPr lang="ko-KR" altLang="en-US" dirty="0" err="1" smtClean="0">
                <a:latin typeface="굴림" pitchFamily="50" charset="-127"/>
                <a:ea typeface="굴림" pitchFamily="50" charset="-127"/>
              </a:rPr>
              <a:t>데이터마이닝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분석</a:t>
            </a:r>
            <a:r>
              <a:rPr lang="ko-KR" altLang="en-US" baseline="0" dirty="0" smtClean="0">
                <a:latin typeface="굴림" pitchFamily="50" charset="-127"/>
                <a:ea typeface="굴림" pitchFamily="50" charset="-127"/>
              </a:rPr>
              <a:t> 기법 연구 </a:t>
            </a:r>
            <a:endParaRPr lang="en-US" altLang="ko-KR" baseline="0" dirty="0" smtClean="0">
              <a:latin typeface="굴림" pitchFamily="50" charset="-127"/>
              <a:ea typeface="굴림" pitchFamily="50" charset="-127"/>
            </a:endParaRPr>
          </a:p>
          <a:p>
            <a:pPr eaLnBrk="1" hangingPunct="1"/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  <a:p>
            <a:pPr eaLnBrk="1" hangingPunct="1"/>
            <a:r>
              <a:rPr lang="ko-KR" altLang="en-US" dirty="0" err="1" smtClean="0">
                <a:latin typeface="굴림" pitchFamily="50" charset="-127"/>
                <a:ea typeface="굴림" pitchFamily="50" charset="-127"/>
              </a:rPr>
              <a:t>데이터마이닝의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범위는 너무 넓으므로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dirty="0" err="1" smtClean="0">
                <a:latin typeface="굴림" pitchFamily="50" charset="-127"/>
                <a:ea typeface="굴림" pitchFamily="50" charset="-127"/>
              </a:rPr>
              <a:t>결정트리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&gt;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에 한정하여 </a:t>
            </a: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  <a:p>
            <a:pPr eaLnBrk="1" hangingPunct="1"/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  <a:p>
            <a:pPr eaLnBrk="1" hangingPunct="1"/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-----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다중공선성에 견고한 </a:t>
            </a:r>
            <a:r>
              <a:rPr lang="ko-KR" altLang="en-US" dirty="0" err="1" smtClean="0">
                <a:latin typeface="굴림" pitchFamily="50" charset="-127"/>
                <a:ea typeface="굴림" pitchFamily="50" charset="-127"/>
              </a:rPr>
              <a:t>결정트리에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관한 연구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----- </a:t>
            </a:r>
          </a:p>
          <a:p>
            <a:pPr eaLnBrk="1" hangingPunct="1"/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  <a:p>
            <a:pPr eaLnBrk="1" hangingPunct="1"/>
            <a:r>
              <a:rPr lang="ko-KR" altLang="en-US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다중공선성에 국한한 것이 아니라 그 외에도 존재하는 다양한 특성을 고려할 수 있으므로 </a:t>
            </a:r>
            <a:endParaRPr lang="en-US" altLang="ko-KR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/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 </a:t>
            </a:r>
          </a:p>
          <a:p>
            <a:pPr eaLnBrk="1" hangingPunct="1"/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-----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입력</a:t>
            </a:r>
            <a:r>
              <a:rPr lang="ko-KR" altLang="en-US" baseline="0" dirty="0" smtClean="0">
                <a:latin typeface="굴림" pitchFamily="50" charset="-127"/>
                <a:ea typeface="굴림" pitchFamily="50" charset="-127"/>
              </a:rPr>
              <a:t> 데이터의 상호관계에 견고한 </a:t>
            </a:r>
            <a:r>
              <a:rPr lang="ko-KR" altLang="en-US" baseline="0" dirty="0" err="1" smtClean="0">
                <a:latin typeface="굴림" pitchFamily="50" charset="-127"/>
                <a:ea typeface="굴림" pitchFamily="50" charset="-127"/>
              </a:rPr>
              <a:t>결정트리</a:t>
            </a:r>
            <a:r>
              <a:rPr lang="ko-KR" altLang="en-US" baseline="0" dirty="0" smtClean="0">
                <a:latin typeface="굴림" pitchFamily="50" charset="-127"/>
                <a:ea typeface="굴림" pitchFamily="50" charset="-127"/>
              </a:rPr>
              <a:t> 연구 </a:t>
            </a:r>
            <a:r>
              <a:rPr lang="en-US" altLang="ko-KR" baseline="0" dirty="0" smtClean="0">
                <a:latin typeface="굴림" pitchFamily="50" charset="-127"/>
                <a:ea typeface="굴림" pitchFamily="50" charset="-127"/>
              </a:rPr>
              <a:t>----- </a:t>
            </a: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  <a:p>
            <a:pPr eaLnBrk="1" hangingPunct="1"/>
            <a:endParaRPr lang="ko-KR" altLang="ko-KR" dirty="0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독립표본  </a:t>
            </a:r>
            <a:r>
              <a:rPr lang="en-US" altLang="ko-KR" dirty="0" smtClean="0"/>
              <a:t>T</a:t>
            </a:r>
            <a:r>
              <a:rPr lang="ko-KR" altLang="en-US" dirty="0" smtClean="0"/>
              <a:t>검정을 수행하는 방법 </a:t>
            </a:r>
            <a:r>
              <a:rPr lang="en-US" altLang="ko-KR" dirty="0" smtClean="0">
                <a:sym typeface="Wingdings" pitchFamily="2" charset="2"/>
              </a:rPr>
              <a:t> (</a:t>
            </a:r>
            <a:r>
              <a:rPr lang="ko-KR" altLang="en-US" dirty="0" smtClean="0">
                <a:sym typeface="Wingdings" pitchFamily="2" charset="2"/>
              </a:rPr>
              <a:t>이훈영 교수의 </a:t>
            </a:r>
            <a:r>
              <a:rPr lang="en-US" altLang="ko-KR" dirty="0" smtClean="0">
                <a:sym typeface="Wingdings" pitchFamily="2" charset="2"/>
              </a:rPr>
              <a:t>SPSS) p.78-82.</a:t>
            </a:r>
            <a:r>
              <a:rPr lang="en-US" altLang="ko-KR" baseline="0" dirty="0" smtClean="0">
                <a:sym typeface="Wingdings" pitchFamily="2" charset="2"/>
              </a:rPr>
              <a:t> </a:t>
            </a:r>
            <a:r>
              <a:rPr lang="ko-KR" altLang="en-US" baseline="0" dirty="0" smtClean="0">
                <a:sym typeface="Wingdings" pitchFamily="2" charset="2"/>
              </a:rPr>
              <a:t>참고함 </a:t>
            </a:r>
            <a:endParaRPr lang="en-US" altLang="ko-KR" baseline="0" dirty="0" smtClean="0">
              <a:sym typeface="Wingdings" pitchFamily="2" charset="2"/>
            </a:endParaRPr>
          </a:p>
          <a:p>
            <a:endParaRPr lang="en-US" altLang="ko-KR" baseline="0" dirty="0" smtClean="0">
              <a:sym typeface="Wingdings" pitchFamily="2" charset="2"/>
            </a:endParaRPr>
          </a:p>
          <a:p>
            <a:r>
              <a:rPr lang="ko-KR" altLang="en-US" baseline="0" dirty="0" smtClean="0">
                <a:sym typeface="Wingdings" pitchFamily="2" charset="2"/>
              </a:rPr>
              <a:t>위에서</a:t>
            </a:r>
            <a:r>
              <a:rPr lang="en-US" altLang="ko-KR" baseline="0" dirty="0" smtClean="0">
                <a:sym typeface="Wingdings" pitchFamily="2" charset="2"/>
              </a:rPr>
              <a:t>, &lt;</a:t>
            </a:r>
            <a:r>
              <a:rPr lang="ko-KR" altLang="en-US" baseline="0" dirty="0" err="1" smtClean="0">
                <a:sym typeface="Wingdings" pitchFamily="2" charset="2"/>
              </a:rPr>
              <a:t>등분산이</a:t>
            </a:r>
            <a:r>
              <a:rPr lang="ko-KR" altLang="en-US" baseline="0" dirty="0" smtClean="0">
                <a:sym typeface="Wingdings" pitchFamily="2" charset="2"/>
              </a:rPr>
              <a:t> 가정됨</a:t>
            </a:r>
            <a:r>
              <a:rPr lang="en-US" altLang="ko-KR" baseline="0" dirty="0" smtClean="0">
                <a:sym typeface="Wingdings" pitchFamily="2" charset="2"/>
              </a:rPr>
              <a:t>&gt; </a:t>
            </a:r>
            <a:r>
              <a:rPr lang="ko-KR" altLang="en-US" baseline="0" dirty="0" smtClean="0">
                <a:sym typeface="Wingdings" pitchFamily="2" charset="2"/>
              </a:rPr>
              <a:t>과 </a:t>
            </a:r>
            <a:r>
              <a:rPr lang="en-US" altLang="ko-KR" baseline="0" dirty="0" smtClean="0">
                <a:sym typeface="Wingdings" pitchFamily="2" charset="2"/>
              </a:rPr>
              <a:t>&lt;</a:t>
            </a:r>
            <a:r>
              <a:rPr lang="ko-KR" altLang="en-US" baseline="0" dirty="0" smtClean="0">
                <a:sym typeface="Wingdings" pitchFamily="2" charset="2"/>
              </a:rPr>
              <a:t>가정되지 않음</a:t>
            </a:r>
            <a:r>
              <a:rPr lang="en-US" altLang="ko-KR" baseline="0" dirty="0" smtClean="0">
                <a:sym typeface="Wingdings" pitchFamily="2" charset="2"/>
              </a:rPr>
              <a:t>&gt; </a:t>
            </a:r>
            <a:r>
              <a:rPr lang="ko-KR" altLang="en-US" baseline="0" dirty="0" err="1" smtClean="0">
                <a:sym typeface="Wingdings" pitchFamily="2" charset="2"/>
              </a:rPr>
              <a:t>두가지로</a:t>
            </a:r>
            <a:r>
              <a:rPr lang="ko-KR" altLang="en-US" baseline="0" dirty="0" smtClean="0">
                <a:sym typeface="Wingdings" pitchFamily="2" charset="2"/>
              </a:rPr>
              <a:t> 구분되는데 </a:t>
            </a:r>
            <a:endParaRPr lang="en-US" altLang="ko-KR" baseline="0" dirty="0" smtClean="0">
              <a:sym typeface="Wingdings" pitchFamily="2" charset="2"/>
            </a:endParaRPr>
          </a:p>
          <a:p>
            <a:r>
              <a:rPr lang="ko-KR" altLang="en-US" baseline="0" dirty="0" smtClean="0">
                <a:sym typeface="Wingdings" pitchFamily="2" charset="2"/>
              </a:rPr>
              <a:t>이 차이는 정확하게 모르겠다</a:t>
            </a:r>
            <a:r>
              <a:rPr lang="en-US" altLang="ko-KR" baseline="0" dirty="0" smtClean="0">
                <a:sym typeface="Wingdings" pitchFamily="2" charset="2"/>
              </a:rPr>
              <a:t>. </a:t>
            </a:r>
            <a:r>
              <a:rPr lang="ko-KR" altLang="en-US" baseline="0" dirty="0" smtClean="0">
                <a:sym typeface="Wingdings" pitchFamily="2" charset="2"/>
              </a:rPr>
              <a:t>확인 필요함</a:t>
            </a:r>
            <a:r>
              <a:rPr lang="en-US" altLang="ko-KR" baseline="0" dirty="0" smtClean="0">
                <a:sym typeface="Wingdings" pitchFamily="2" charset="2"/>
              </a:rPr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F690D4-CB34-4514-879E-9870F3B3FDD7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8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2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6.bin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20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24.bin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28.bin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-4763" y="1588"/>
          <a:ext cx="9144001" cy="2922587"/>
        </p:xfrm>
        <a:graphic>
          <a:graphicData uri="http://schemas.openxmlformats.org/presentationml/2006/ole">
            <p:oleObj spid="_x0000_s73730" name="Image" r:id="rId3" imgW="9155556" imgH="774330" progId="Photoshop.Image.7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2924175"/>
          <a:ext cx="9159875" cy="457200"/>
        </p:xfrm>
        <a:graphic>
          <a:graphicData uri="http://schemas.openxmlformats.org/presentationml/2006/ole">
            <p:oleObj spid="_x0000_s73731" name="Image" r:id="rId4" imgW="8330159" imgH="456821" progId="Photoshop.Image.7">
              <p:embed/>
            </p:oleObj>
          </a:graphicData>
        </a:graphic>
      </p:graphicFrame>
      <p:pic>
        <p:nvPicPr>
          <p:cNvPr id="6" name="Picture 4" descr="과학(사진)네모네모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" y="263525"/>
            <a:ext cx="8636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12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789363"/>
            <a:ext cx="29527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4663" y="4076700"/>
            <a:ext cx="46005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78613" y="115888"/>
            <a:ext cx="2141537" cy="60102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275388" cy="60102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-4763" y="1588"/>
          <a:ext cx="9144001" cy="2922587"/>
        </p:xfrm>
        <a:graphic>
          <a:graphicData uri="http://schemas.openxmlformats.org/presentationml/2006/ole">
            <p:oleObj spid="_x0000_s75778" name="Image" r:id="rId3" imgW="9155556" imgH="774330" progId="Photoshop.Image.7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2924175"/>
          <a:ext cx="9159875" cy="457200"/>
        </p:xfrm>
        <a:graphic>
          <a:graphicData uri="http://schemas.openxmlformats.org/presentationml/2006/ole">
            <p:oleObj spid="_x0000_s75779" name="Image" r:id="rId4" imgW="8330159" imgH="456821" progId="Photoshop.Image.7">
              <p:embed/>
            </p:oleObj>
          </a:graphicData>
        </a:graphic>
      </p:graphicFrame>
      <p:pic>
        <p:nvPicPr>
          <p:cNvPr id="6" name="Picture 4" descr="과학(사진)네모네모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" y="263525"/>
            <a:ext cx="8636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12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37798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4663" y="4076700"/>
            <a:ext cx="46005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208463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1688" y="1052513"/>
            <a:ext cx="4208462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78613" y="115888"/>
            <a:ext cx="2141537" cy="60102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275388" cy="60102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-4763" y="1588"/>
          <a:ext cx="9144001" cy="2922587"/>
        </p:xfrm>
        <a:graphic>
          <a:graphicData uri="http://schemas.openxmlformats.org/presentationml/2006/ole">
            <p:oleObj spid="_x0000_s87042" name="Image" r:id="rId3" imgW="9155556" imgH="774330" progId="Photoshop.Image.7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2924175"/>
          <a:ext cx="9159875" cy="457200"/>
        </p:xfrm>
        <a:graphic>
          <a:graphicData uri="http://schemas.openxmlformats.org/presentationml/2006/ole">
            <p:oleObj spid="_x0000_s87043" name="Image" r:id="rId4" imgW="8330159" imgH="456821" progId="Photoshop.Image.7">
              <p:embed/>
            </p:oleObj>
          </a:graphicData>
        </a:graphic>
      </p:graphicFrame>
      <p:pic>
        <p:nvPicPr>
          <p:cNvPr id="6" name="Picture 4" descr="과학(사진)네모네모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" y="263525"/>
            <a:ext cx="8636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12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789363"/>
            <a:ext cx="29527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4663" y="4076700"/>
            <a:ext cx="46005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208463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1688" y="1052513"/>
            <a:ext cx="4208462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78613" y="115888"/>
            <a:ext cx="2141537" cy="60102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275388" cy="60102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-4763" y="1588"/>
          <a:ext cx="9144001" cy="2922587"/>
        </p:xfrm>
        <a:graphic>
          <a:graphicData uri="http://schemas.openxmlformats.org/presentationml/2006/ole">
            <p:oleObj spid="_x0000_s89090" name="Image" r:id="rId3" imgW="9155556" imgH="774330" progId="Photoshop.Image.7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2924175"/>
          <a:ext cx="9159875" cy="457200"/>
        </p:xfrm>
        <a:graphic>
          <a:graphicData uri="http://schemas.openxmlformats.org/presentationml/2006/ole">
            <p:oleObj spid="_x0000_s89091" name="Image" r:id="rId4" imgW="8330159" imgH="456821" progId="Photoshop.Image.7">
              <p:embed/>
            </p:oleObj>
          </a:graphicData>
        </a:graphic>
      </p:graphicFrame>
      <p:pic>
        <p:nvPicPr>
          <p:cNvPr id="6" name="Picture 4" descr="과학(사진)네모네모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" y="263525"/>
            <a:ext cx="8636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12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789363"/>
            <a:ext cx="29527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4663" y="4076700"/>
            <a:ext cx="46005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208463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1688" y="1052513"/>
            <a:ext cx="4208462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208463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1688" y="1052513"/>
            <a:ext cx="4208462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78613" y="115888"/>
            <a:ext cx="2141537" cy="60102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275388" cy="60102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-4763" y="1588"/>
          <a:ext cx="9144001" cy="2922587"/>
        </p:xfrm>
        <a:graphic>
          <a:graphicData uri="http://schemas.openxmlformats.org/presentationml/2006/ole">
            <p:oleObj spid="_x0000_s173058" name="Image" r:id="rId3" imgW="9155556" imgH="774330" progId="Photoshop.Image.7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2924175"/>
          <a:ext cx="9159875" cy="457200"/>
        </p:xfrm>
        <a:graphic>
          <a:graphicData uri="http://schemas.openxmlformats.org/presentationml/2006/ole">
            <p:oleObj spid="_x0000_s173059" name="Image" r:id="rId4" imgW="8330159" imgH="456821" progId="Photoshop.Image.7">
              <p:embed/>
            </p:oleObj>
          </a:graphicData>
        </a:graphic>
      </p:graphicFrame>
      <p:pic>
        <p:nvPicPr>
          <p:cNvPr id="6" name="Picture 4" descr="과학(사진)네모네모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" y="263525"/>
            <a:ext cx="8636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12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789363"/>
            <a:ext cx="29527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4663" y="4076700"/>
            <a:ext cx="46005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208463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1688" y="1052513"/>
            <a:ext cx="4208462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78613" y="115888"/>
            <a:ext cx="2141537" cy="60102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275388" cy="60102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-4763" y="1588"/>
          <a:ext cx="9144001" cy="2922587"/>
        </p:xfrm>
        <a:graphic>
          <a:graphicData uri="http://schemas.openxmlformats.org/presentationml/2006/ole">
            <p:oleObj spid="_x0000_s233474" name="Image" r:id="rId3" imgW="9155556" imgH="774330" progId="Photoshop.Image.7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2924175"/>
          <a:ext cx="9159875" cy="457200"/>
        </p:xfrm>
        <a:graphic>
          <a:graphicData uri="http://schemas.openxmlformats.org/presentationml/2006/ole">
            <p:oleObj spid="_x0000_s233475" name="Image" r:id="rId4" imgW="8330159" imgH="456821" progId="Photoshop.Image.7">
              <p:embed/>
            </p:oleObj>
          </a:graphicData>
        </a:graphic>
      </p:graphicFrame>
      <p:pic>
        <p:nvPicPr>
          <p:cNvPr id="6" name="Picture 4" descr="과학(사진)네모네모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" y="263525"/>
            <a:ext cx="8636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12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789363"/>
            <a:ext cx="29527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4663" y="4076700"/>
            <a:ext cx="46005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208463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1688" y="1052513"/>
            <a:ext cx="4208462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78613" y="115888"/>
            <a:ext cx="2141537" cy="60102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275388" cy="60102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-4763" y="1588"/>
          <a:ext cx="9144001" cy="2922587"/>
        </p:xfrm>
        <a:graphic>
          <a:graphicData uri="http://schemas.openxmlformats.org/presentationml/2006/ole">
            <p:oleObj spid="_x0000_s504834" name="Image" r:id="rId3" imgW="9155556" imgH="774330" progId="Photoshop.Image.7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2924175"/>
          <a:ext cx="9159875" cy="457200"/>
        </p:xfrm>
        <a:graphic>
          <a:graphicData uri="http://schemas.openxmlformats.org/presentationml/2006/ole">
            <p:oleObj spid="_x0000_s504835" name="Image" r:id="rId4" imgW="8330159" imgH="456821" progId="Photoshop.Image.7">
              <p:embed/>
            </p:oleObj>
          </a:graphicData>
        </a:graphic>
      </p:graphicFrame>
      <p:pic>
        <p:nvPicPr>
          <p:cNvPr id="6" name="Picture 4" descr="과학(사진)네모네모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" y="263525"/>
            <a:ext cx="8636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12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789363"/>
            <a:ext cx="29527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4663" y="4076700"/>
            <a:ext cx="46005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208463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1688" y="1052513"/>
            <a:ext cx="4208462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78613" y="115888"/>
            <a:ext cx="2141537" cy="60102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275388" cy="60102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6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5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oleObject" Target="../embeddings/oleObject9.bin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oleObject" Target="../embeddings/oleObject13.bin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oleObject" Target="../embeddings/oleObject18.bin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oleObject" Target="../embeddings/oleObject17.bin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oleObject" Target="../embeddings/oleObject22.bin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oleObject" Target="../embeddings/oleObject21.bin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oleObject" Target="../embeddings/oleObject26.bin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oleObject" Target="../embeddings/oleObject25.bin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top_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43663" y="6453188"/>
            <a:ext cx="23145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115888"/>
          </a:xfrm>
          <a:prstGeom prst="rect">
            <a:avLst/>
          </a:prstGeom>
          <a:gradFill rotWithShape="1">
            <a:gsLst>
              <a:gs pos="0">
                <a:srgbClr val="8787FF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0"/>
          <a:ext cx="9144000" cy="773113"/>
        </p:xfrm>
        <a:graphic>
          <a:graphicData uri="http://schemas.openxmlformats.org/presentationml/2006/ole">
            <p:oleObj spid="_x0000_s1026" name="Image" r:id="rId15" imgW="9155556" imgH="774330" progId="Photoshop.Image.7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0" y="6356350"/>
          <a:ext cx="9144000" cy="74613"/>
        </p:xfrm>
        <a:graphic>
          <a:graphicData uri="http://schemas.openxmlformats.org/presentationml/2006/ole">
            <p:oleObj spid="_x0000_s1027" name="Image" r:id="rId16" imgW="19047619" imgH="152274" progId="Photoshop.Image.7">
              <p:embed/>
            </p:oleObj>
          </a:graphicData>
        </a:graphic>
      </p:graphicFrame>
      <p:sp>
        <p:nvSpPr>
          <p:cNvPr id="61446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07950" y="6524625"/>
            <a:ext cx="1905000" cy="180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000">
                <a:latin typeface="Arial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4191000" y="6524625"/>
            <a:ext cx="8382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078" tIns="43539" rIns="87078" bIns="43539"/>
          <a:lstStyle/>
          <a:p>
            <a:pPr algn="ctr" defTabSz="871538">
              <a:defRPr/>
            </a:pPr>
            <a:r>
              <a:rPr lang="en-US" altLang="ko-KR" sz="1000">
                <a:latin typeface="Arial" charset="0"/>
                <a:ea typeface="굴림" charset="-127"/>
              </a:rPr>
              <a:t> </a:t>
            </a:r>
            <a:fld id="{2BF1C4AE-A9DB-4FF2-938D-25CE76698B45}" type="slidenum">
              <a:rPr lang="en-US" altLang="ko-KR" sz="1000">
                <a:latin typeface="Arial" charset="0"/>
                <a:ea typeface="굴림" charset="-127"/>
              </a:rPr>
              <a:pPr algn="ctr" defTabSz="871538">
                <a:defRPr/>
              </a:pPr>
              <a:t>‹#›</a:t>
            </a:fld>
            <a:endParaRPr lang="en-US" altLang="ko-KR" sz="1000">
              <a:latin typeface="Arial" charset="0"/>
              <a:ea typeface="굴림" charset="-127"/>
            </a:endParaRP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569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56932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164388" y="6524625"/>
            <a:ext cx="1800225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ko-KR" altLang="en-US" sz="1400" b="0" dirty="0" smtClean="0">
                <a:latin typeface="휴먼모음T" pitchFamily="18" charset="-127"/>
                <a:ea typeface="휴먼모음T" pitchFamily="18" charset="-127"/>
              </a:rPr>
              <a:t>숭실대 </a:t>
            </a:r>
            <a:r>
              <a:rPr lang="ko-KR" altLang="en-US" sz="1400" b="0" dirty="0" err="1" smtClean="0">
                <a:latin typeface="휴먼모음T" pitchFamily="18" charset="-127"/>
                <a:ea typeface="휴먼모음T" pitchFamily="18" charset="-127"/>
              </a:rPr>
              <a:t>마이닝연구실</a:t>
            </a:r>
            <a:endParaRPr lang="ko-KR" altLang="en-US" sz="1400" b="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115888"/>
          </a:xfrm>
          <a:prstGeom prst="rect">
            <a:avLst/>
          </a:prstGeom>
          <a:gradFill rotWithShape="1">
            <a:gsLst>
              <a:gs pos="0">
                <a:srgbClr val="8787FF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0" y="0"/>
          <a:ext cx="9144000" cy="773113"/>
        </p:xfrm>
        <a:graphic>
          <a:graphicData uri="http://schemas.openxmlformats.org/presentationml/2006/ole">
            <p:oleObj spid="_x0000_s3074" name="Image" r:id="rId14" imgW="9155556" imgH="774330" progId="Photoshop.Image.7">
              <p:embed/>
            </p:oleObj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0" y="6356350"/>
          <a:ext cx="9144000" cy="74613"/>
        </p:xfrm>
        <a:graphic>
          <a:graphicData uri="http://schemas.openxmlformats.org/presentationml/2006/ole">
            <p:oleObj spid="_x0000_s3075" name="Image" r:id="rId15" imgW="19047619" imgH="152274" progId="Photoshop.Image.7">
              <p:embed/>
            </p:oleObj>
          </a:graphicData>
        </a:graphic>
      </p:graphicFrame>
      <p:pic>
        <p:nvPicPr>
          <p:cNvPr id="3078" name="Picture 5" descr="top_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32588" y="6453188"/>
            <a:ext cx="23145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07950" y="6524625"/>
            <a:ext cx="1905000" cy="180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000">
                <a:latin typeface="Arial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4191000" y="6524625"/>
            <a:ext cx="8382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078" tIns="43539" rIns="87078" bIns="43539"/>
          <a:lstStyle/>
          <a:p>
            <a:pPr algn="ctr" defTabSz="871538">
              <a:defRPr/>
            </a:pPr>
            <a:r>
              <a:rPr lang="en-US" altLang="ko-KR" sz="1000">
                <a:latin typeface="Arial" charset="0"/>
                <a:ea typeface="굴림" charset="-127"/>
              </a:rPr>
              <a:t> </a:t>
            </a:r>
            <a:fld id="{9DC235C6-5F69-4DB5-8163-AFEECE6E129F}" type="slidenum">
              <a:rPr lang="en-US" altLang="ko-KR" sz="1000">
                <a:latin typeface="Arial" charset="0"/>
                <a:ea typeface="굴림" charset="-127"/>
              </a:rPr>
              <a:pPr algn="ctr" defTabSz="871538">
                <a:defRPr/>
              </a:pPr>
              <a:t>‹#›</a:t>
            </a:fld>
            <a:endParaRPr lang="en-US" altLang="ko-KR" sz="1000">
              <a:latin typeface="Arial" charset="0"/>
              <a:ea typeface="굴림" charset="-127"/>
            </a:endParaRPr>
          </a:p>
        </p:txBody>
      </p:sp>
      <p:sp>
        <p:nvSpPr>
          <p:cNvPr id="308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569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8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56932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top_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43663" y="6453188"/>
            <a:ext cx="23145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115888"/>
          </a:xfrm>
          <a:prstGeom prst="rect">
            <a:avLst/>
          </a:prstGeom>
          <a:gradFill rotWithShape="1">
            <a:gsLst>
              <a:gs pos="0">
                <a:srgbClr val="8787FF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b="1" kern="1200"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0"/>
          <a:ext cx="9144000" cy="773113"/>
        </p:xfrm>
        <a:graphic>
          <a:graphicData uri="http://schemas.openxmlformats.org/presentationml/2006/ole">
            <p:oleObj spid="_x0000_s86018" name="Image" r:id="rId15" imgW="9155556" imgH="774330" progId="Photoshop.Image.7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0" y="6356350"/>
          <a:ext cx="9144000" cy="74613"/>
        </p:xfrm>
        <a:graphic>
          <a:graphicData uri="http://schemas.openxmlformats.org/presentationml/2006/ole">
            <p:oleObj spid="_x0000_s86019" name="Image" r:id="rId16" imgW="19047619" imgH="152274" progId="Photoshop.Image.7">
              <p:embed/>
            </p:oleObj>
          </a:graphicData>
        </a:graphic>
      </p:graphicFrame>
      <p:sp>
        <p:nvSpPr>
          <p:cNvPr id="61446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07950" y="6524625"/>
            <a:ext cx="1905000" cy="180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000">
                <a:latin typeface="Arial" charset="0"/>
                <a:ea typeface="굴림" charset="-127"/>
              </a:defRPr>
            </a:lvl1pPr>
          </a:lstStyle>
          <a:p>
            <a:pPr algn="l" rtl="0" fontAlgn="base" latinLnBrk="1">
              <a:spcAft>
                <a:spcPct val="0"/>
              </a:spcAft>
              <a:defRPr/>
            </a:pPr>
            <a:endParaRPr lang="en-US" altLang="ko-KR" b="1" kern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4191000" y="6524625"/>
            <a:ext cx="8382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078" tIns="43539" rIns="87078" bIns="43539"/>
          <a:lstStyle/>
          <a:p>
            <a:pPr algn="ctr" defTabSz="871538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000" b="1" kern="1200">
                <a:solidFill>
                  <a:srgbClr val="000000"/>
                </a:solidFill>
                <a:latin typeface="Arial" charset="0"/>
                <a:ea typeface="굴림" charset="-127"/>
                <a:cs typeface="+mn-cs"/>
              </a:rPr>
              <a:t> </a:t>
            </a:r>
            <a:fld id="{2BF1C4AE-A9DB-4FF2-938D-25CE76698B45}" type="slidenum">
              <a:rPr kumimoji="1" lang="en-US" altLang="ko-KR" sz="1000" b="1" kern="1200">
                <a:solidFill>
                  <a:srgbClr val="000000"/>
                </a:solidFill>
                <a:latin typeface="Arial" charset="0"/>
                <a:ea typeface="굴림" charset="-127"/>
                <a:cs typeface="+mn-cs"/>
              </a:rPr>
              <a:pPr algn="ctr" defTabSz="871538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569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56932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164388" y="6524625"/>
            <a:ext cx="1800225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400" kern="12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숭실대 </a:t>
            </a:r>
            <a:r>
              <a:rPr kumimoji="1" lang="ko-KR" altLang="en-US" sz="1400" kern="1200" dirty="0" err="1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마이닝연구실</a:t>
            </a:r>
            <a:endParaRPr kumimoji="1" lang="ko-KR" altLang="en-US" sz="1400" kern="12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top_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43663" y="6453188"/>
            <a:ext cx="23145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115888"/>
          </a:xfrm>
          <a:prstGeom prst="rect">
            <a:avLst/>
          </a:prstGeom>
          <a:gradFill rotWithShape="1">
            <a:gsLst>
              <a:gs pos="0">
                <a:srgbClr val="8787FF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b="1" kern="1200"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0"/>
          <a:ext cx="9144000" cy="773113"/>
        </p:xfrm>
        <a:graphic>
          <a:graphicData uri="http://schemas.openxmlformats.org/presentationml/2006/ole">
            <p:oleObj spid="_x0000_s88066" name="Image" r:id="rId15" imgW="9155556" imgH="774330" progId="Photoshop.Image.7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0" y="6356350"/>
          <a:ext cx="9144000" cy="74613"/>
        </p:xfrm>
        <a:graphic>
          <a:graphicData uri="http://schemas.openxmlformats.org/presentationml/2006/ole">
            <p:oleObj spid="_x0000_s88067" name="Image" r:id="rId16" imgW="19047619" imgH="152274" progId="Photoshop.Image.7">
              <p:embed/>
            </p:oleObj>
          </a:graphicData>
        </a:graphic>
      </p:graphicFrame>
      <p:sp>
        <p:nvSpPr>
          <p:cNvPr id="61446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07950" y="6524625"/>
            <a:ext cx="1905000" cy="180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000">
                <a:latin typeface="Arial" charset="0"/>
                <a:ea typeface="굴림" charset="-127"/>
              </a:defRPr>
            </a:lvl1pPr>
          </a:lstStyle>
          <a:p>
            <a:pPr algn="l" rtl="0" fontAlgn="base" latinLnBrk="1">
              <a:spcAft>
                <a:spcPct val="0"/>
              </a:spcAft>
              <a:defRPr/>
            </a:pPr>
            <a:endParaRPr lang="en-US" altLang="ko-KR" b="1" kern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4191000" y="6524625"/>
            <a:ext cx="8382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078" tIns="43539" rIns="87078" bIns="43539"/>
          <a:lstStyle/>
          <a:p>
            <a:pPr algn="ctr" defTabSz="871538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000" b="1" kern="1200">
                <a:solidFill>
                  <a:srgbClr val="000000"/>
                </a:solidFill>
                <a:latin typeface="Arial" charset="0"/>
                <a:ea typeface="굴림" charset="-127"/>
                <a:cs typeface="+mn-cs"/>
              </a:rPr>
              <a:t> </a:t>
            </a:r>
            <a:fld id="{2BF1C4AE-A9DB-4FF2-938D-25CE76698B45}" type="slidenum">
              <a:rPr kumimoji="1" lang="en-US" altLang="ko-KR" sz="1000" b="1" kern="1200">
                <a:solidFill>
                  <a:srgbClr val="000000"/>
                </a:solidFill>
                <a:latin typeface="Arial" charset="0"/>
                <a:ea typeface="굴림" charset="-127"/>
                <a:cs typeface="+mn-cs"/>
              </a:rPr>
              <a:pPr algn="ctr" defTabSz="871538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569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56932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164388" y="6524625"/>
            <a:ext cx="1800225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400" kern="12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숭실대</a:t>
            </a:r>
            <a:r>
              <a:rPr kumimoji="1" lang="ko-KR" altLang="en-US" sz="1400" kern="1200" baseline="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 </a:t>
            </a:r>
            <a:r>
              <a:rPr kumimoji="1" lang="ko-KR" altLang="en-US" sz="1400" kern="1200" baseline="0" dirty="0" err="1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마이닝연구실</a:t>
            </a:r>
            <a:endParaRPr kumimoji="1" lang="ko-KR" altLang="en-US" sz="1400" kern="12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top_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43663" y="6453188"/>
            <a:ext cx="23145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115888"/>
          </a:xfrm>
          <a:prstGeom prst="rect">
            <a:avLst/>
          </a:prstGeom>
          <a:gradFill rotWithShape="1">
            <a:gsLst>
              <a:gs pos="0">
                <a:srgbClr val="8787FF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b="1" kern="1200"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0"/>
          <a:ext cx="9144000" cy="773113"/>
        </p:xfrm>
        <a:graphic>
          <a:graphicData uri="http://schemas.openxmlformats.org/presentationml/2006/ole">
            <p:oleObj spid="_x0000_s172034" name="Image" r:id="rId15" imgW="9155556" imgH="774330" progId="Photoshop.Image.7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0" y="6356350"/>
          <a:ext cx="9144000" cy="74613"/>
        </p:xfrm>
        <a:graphic>
          <a:graphicData uri="http://schemas.openxmlformats.org/presentationml/2006/ole">
            <p:oleObj spid="_x0000_s172035" name="Image" r:id="rId16" imgW="19047619" imgH="152274" progId="Photoshop.Image.7">
              <p:embed/>
            </p:oleObj>
          </a:graphicData>
        </a:graphic>
      </p:graphicFrame>
      <p:sp>
        <p:nvSpPr>
          <p:cNvPr id="61446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07950" y="6524625"/>
            <a:ext cx="1905000" cy="180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000">
                <a:latin typeface="Arial" charset="0"/>
                <a:ea typeface="굴림" charset="-127"/>
              </a:defRPr>
            </a:lvl1pPr>
          </a:lstStyle>
          <a:p>
            <a:pPr algn="l" rtl="0" fontAlgn="base" latinLnBrk="1">
              <a:spcAft>
                <a:spcPct val="0"/>
              </a:spcAft>
              <a:defRPr/>
            </a:pPr>
            <a:endParaRPr lang="en-US" altLang="ko-KR" b="1" kern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4191000" y="6524625"/>
            <a:ext cx="8382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078" tIns="43539" rIns="87078" bIns="43539"/>
          <a:lstStyle/>
          <a:p>
            <a:pPr algn="ctr" defTabSz="871538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000" b="1" kern="1200">
                <a:solidFill>
                  <a:srgbClr val="000000"/>
                </a:solidFill>
                <a:latin typeface="Arial" charset="0"/>
                <a:ea typeface="굴림" charset="-127"/>
                <a:cs typeface="+mn-cs"/>
              </a:rPr>
              <a:t> </a:t>
            </a:r>
            <a:fld id="{2BF1C4AE-A9DB-4FF2-938D-25CE76698B45}" type="slidenum">
              <a:rPr kumimoji="1" lang="en-US" altLang="ko-KR" sz="1000" b="1" kern="1200">
                <a:solidFill>
                  <a:srgbClr val="000000"/>
                </a:solidFill>
                <a:latin typeface="Arial" charset="0"/>
                <a:ea typeface="굴림" charset="-127"/>
                <a:cs typeface="+mn-cs"/>
              </a:rPr>
              <a:pPr algn="ctr" defTabSz="871538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569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56932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164388" y="6524625"/>
            <a:ext cx="1800225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400" kern="12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숭실대 </a:t>
            </a:r>
            <a:r>
              <a:rPr kumimoji="1" lang="ko-KR" altLang="en-US" sz="1400" kern="1200" dirty="0" err="1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마이닝연구실</a:t>
            </a:r>
            <a:endParaRPr kumimoji="1" lang="ko-KR" altLang="en-US" sz="1400" kern="12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top_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43663" y="6453188"/>
            <a:ext cx="23145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115888"/>
          </a:xfrm>
          <a:prstGeom prst="rect">
            <a:avLst/>
          </a:prstGeom>
          <a:gradFill rotWithShape="1">
            <a:gsLst>
              <a:gs pos="0">
                <a:srgbClr val="8787FF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b="1" kern="1200"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0"/>
          <a:ext cx="9144000" cy="773113"/>
        </p:xfrm>
        <a:graphic>
          <a:graphicData uri="http://schemas.openxmlformats.org/presentationml/2006/ole">
            <p:oleObj spid="_x0000_s232450" name="Image" r:id="rId15" imgW="9155556" imgH="774330" progId="Photoshop.Image.7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0" y="6356350"/>
          <a:ext cx="9144000" cy="74613"/>
        </p:xfrm>
        <a:graphic>
          <a:graphicData uri="http://schemas.openxmlformats.org/presentationml/2006/ole">
            <p:oleObj spid="_x0000_s232451" name="Image" r:id="rId16" imgW="19047619" imgH="152274" progId="Photoshop.Image.7">
              <p:embed/>
            </p:oleObj>
          </a:graphicData>
        </a:graphic>
      </p:graphicFrame>
      <p:sp>
        <p:nvSpPr>
          <p:cNvPr id="61446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07950" y="6524625"/>
            <a:ext cx="1905000" cy="180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000">
                <a:latin typeface="Arial" charset="0"/>
                <a:ea typeface="굴림" charset="-127"/>
              </a:defRPr>
            </a:lvl1pPr>
          </a:lstStyle>
          <a:p>
            <a:pPr algn="l" rtl="0" fontAlgn="base" latinLnBrk="1">
              <a:spcAft>
                <a:spcPct val="0"/>
              </a:spcAft>
              <a:defRPr/>
            </a:pPr>
            <a:endParaRPr lang="en-US" altLang="ko-KR" b="1" kern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4191000" y="6524625"/>
            <a:ext cx="8382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078" tIns="43539" rIns="87078" bIns="43539"/>
          <a:lstStyle/>
          <a:p>
            <a:pPr algn="ctr" defTabSz="871538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000" b="1" kern="1200">
                <a:solidFill>
                  <a:srgbClr val="000000"/>
                </a:solidFill>
                <a:latin typeface="Arial" charset="0"/>
                <a:ea typeface="굴림" charset="-127"/>
                <a:cs typeface="+mn-cs"/>
              </a:rPr>
              <a:t> </a:t>
            </a:r>
            <a:fld id="{2BF1C4AE-A9DB-4FF2-938D-25CE76698B45}" type="slidenum">
              <a:rPr kumimoji="1" lang="en-US" altLang="ko-KR" sz="1000" b="1" kern="1200">
                <a:solidFill>
                  <a:srgbClr val="000000"/>
                </a:solidFill>
                <a:latin typeface="Arial" charset="0"/>
                <a:ea typeface="굴림" charset="-127"/>
                <a:cs typeface="+mn-cs"/>
              </a:rPr>
              <a:pPr algn="ctr" defTabSz="871538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569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56932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164388" y="6524625"/>
            <a:ext cx="1800225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400" kern="12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숭실대 </a:t>
            </a:r>
            <a:r>
              <a:rPr kumimoji="1" lang="ko-KR" altLang="en-US" sz="1400" kern="1200" dirty="0" err="1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마이닝연구실</a:t>
            </a:r>
            <a:endParaRPr kumimoji="1" lang="ko-KR" altLang="en-US" sz="1400" kern="12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top_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43663" y="6453188"/>
            <a:ext cx="23145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115888"/>
          </a:xfrm>
          <a:prstGeom prst="rect">
            <a:avLst/>
          </a:prstGeom>
          <a:gradFill rotWithShape="1">
            <a:gsLst>
              <a:gs pos="0">
                <a:srgbClr val="8787FF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b="1" kern="1200"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0"/>
          <a:ext cx="9144000" cy="773113"/>
        </p:xfrm>
        <a:graphic>
          <a:graphicData uri="http://schemas.openxmlformats.org/presentationml/2006/ole">
            <p:oleObj spid="_x0000_s503810" name="Image" r:id="rId15" imgW="9155556" imgH="774330" progId="Photoshop.Image.7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0" y="6356350"/>
          <a:ext cx="9144000" cy="74613"/>
        </p:xfrm>
        <a:graphic>
          <a:graphicData uri="http://schemas.openxmlformats.org/presentationml/2006/ole">
            <p:oleObj spid="_x0000_s503811" name="Image" r:id="rId16" imgW="19047619" imgH="152274" progId="Photoshop.Image.7">
              <p:embed/>
            </p:oleObj>
          </a:graphicData>
        </a:graphic>
      </p:graphicFrame>
      <p:sp>
        <p:nvSpPr>
          <p:cNvPr id="61446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07950" y="6524625"/>
            <a:ext cx="1905000" cy="180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000">
                <a:latin typeface="Arial" charset="0"/>
                <a:ea typeface="굴림" charset="-127"/>
              </a:defRPr>
            </a:lvl1pPr>
          </a:lstStyle>
          <a:p>
            <a:pPr algn="l" rtl="0" fontAlgn="base" latinLnBrk="1">
              <a:spcAft>
                <a:spcPct val="0"/>
              </a:spcAft>
              <a:defRPr/>
            </a:pPr>
            <a:endParaRPr lang="en-US" altLang="ko-KR" b="1" kern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4191000" y="6524625"/>
            <a:ext cx="8382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078" tIns="43539" rIns="87078" bIns="43539"/>
          <a:lstStyle/>
          <a:p>
            <a:pPr algn="ctr" defTabSz="871538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000" b="1" kern="1200">
                <a:solidFill>
                  <a:srgbClr val="000000"/>
                </a:solidFill>
                <a:latin typeface="Arial" charset="0"/>
                <a:ea typeface="굴림" charset="-127"/>
                <a:cs typeface="+mn-cs"/>
              </a:rPr>
              <a:t> </a:t>
            </a:r>
            <a:fld id="{2BF1C4AE-A9DB-4FF2-938D-25CE76698B45}" type="slidenum">
              <a:rPr kumimoji="1" lang="en-US" altLang="ko-KR" sz="1000" b="1" kern="1200">
                <a:solidFill>
                  <a:srgbClr val="000000"/>
                </a:solidFill>
                <a:latin typeface="Arial" charset="0"/>
                <a:ea typeface="굴림" charset="-127"/>
                <a:cs typeface="+mn-cs"/>
              </a:rPr>
              <a:pPr algn="ctr" defTabSz="871538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sz="1000" b="1" kern="1200">
              <a:solidFill>
                <a:srgbClr val="000000"/>
              </a:solidFill>
              <a:latin typeface="Arial" charset="0"/>
              <a:ea typeface="굴림" charset="-127"/>
              <a:cs typeface="+mn-cs"/>
            </a:endParaRP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569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56932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164388" y="6524625"/>
            <a:ext cx="1800225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400" b="1" kern="12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숭실대 </a:t>
            </a:r>
            <a:r>
              <a:rPr kumimoji="1" lang="ko-KR" altLang="en-US" sz="1400" b="1" kern="1200" dirty="0" err="1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마이닝연구실</a:t>
            </a:r>
            <a:endParaRPr kumimoji="1" lang="ko-KR" altLang="en-US" sz="1400" b="1" kern="12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휴먼모음T" pitchFamily="18" charset="-127"/>
          <a:ea typeface="휴먼모음T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341438"/>
            <a:ext cx="8569325" cy="914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sz="3200" b="0" dirty="0" err="1" smtClean="0">
                <a:latin typeface="+mn-ea"/>
                <a:ea typeface="+mn-ea"/>
              </a:rPr>
              <a:t>모수</a:t>
            </a:r>
            <a:r>
              <a:rPr lang="ko-KR" altLang="en-US" sz="3200" b="0" dirty="0" smtClean="0">
                <a:latin typeface="+mn-ea"/>
                <a:ea typeface="+mn-ea"/>
              </a:rPr>
              <a:t> 통계학과 </a:t>
            </a:r>
            <a:r>
              <a:rPr lang="ko-KR" altLang="en-US" sz="3200" b="0" dirty="0" err="1" smtClean="0">
                <a:latin typeface="+mn-ea"/>
                <a:ea typeface="+mn-ea"/>
              </a:rPr>
              <a:t>비모수</a:t>
            </a:r>
            <a:r>
              <a:rPr lang="ko-KR" altLang="en-US" sz="3200" b="0" dirty="0" smtClean="0">
                <a:latin typeface="+mn-ea"/>
                <a:ea typeface="+mn-ea"/>
              </a:rPr>
              <a:t> 통계학</a:t>
            </a:r>
            <a:r>
              <a:rPr lang="en-US" altLang="ko-KR" sz="3200" b="0" dirty="0" smtClean="0">
                <a:latin typeface="+mn-ea"/>
                <a:ea typeface="+mn-ea"/>
              </a:rPr>
              <a:t/>
            </a:r>
            <a:br>
              <a:rPr lang="en-US" altLang="ko-KR" sz="3200" b="0" dirty="0" smtClean="0">
                <a:latin typeface="+mn-ea"/>
                <a:ea typeface="+mn-ea"/>
              </a:rPr>
            </a:br>
            <a:r>
              <a:rPr lang="en-US" altLang="ko-KR" sz="2800" b="0" dirty="0" smtClean="0">
                <a:solidFill>
                  <a:srgbClr val="C00000"/>
                </a:solidFill>
                <a:latin typeface="+mn-ea"/>
                <a:ea typeface="+mn-ea"/>
              </a:rPr>
              <a:t>Parametric Statistics, </a:t>
            </a:r>
            <a:r>
              <a:rPr lang="en-US" altLang="ko-KR" sz="2800" b="0" dirty="0" err="1" smtClean="0">
                <a:solidFill>
                  <a:srgbClr val="C00000"/>
                </a:solidFill>
                <a:latin typeface="+mn-ea"/>
                <a:ea typeface="+mn-ea"/>
              </a:rPr>
              <a:t>NonParametric</a:t>
            </a:r>
            <a:r>
              <a:rPr lang="en-US" altLang="ko-KR" sz="2800" b="0" dirty="0" smtClean="0">
                <a:solidFill>
                  <a:srgbClr val="C00000"/>
                </a:solidFill>
                <a:latin typeface="+mn-ea"/>
                <a:ea typeface="+mn-ea"/>
              </a:rPr>
              <a:t> Statistics</a:t>
            </a:r>
            <a:endParaRPr lang="en-US" altLang="ko-KR" sz="2000" b="0" dirty="0" smtClean="0">
              <a:latin typeface="+mn-ea"/>
              <a:ea typeface="+mn-ea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275" y="4076700"/>
            <a:ext cx="5054600" cy="1919288"/>
          </a:xfrm>
        </p:spPr>
        <p:txBody>
          <a:bodyPr/>
          <a:lstStyle/>
          <a:p>
            <a:pPr algn="r" eaLnBrk="1" hangingPunct="1"/>
            <a:r>
              <a:rPr lang="ko-KR" altLang="en-US" dirty="0" smtClean="0">
                <a:latin typeface="+mn-ea"/>
              </a:rPr>
              <a:t>숭실대학교 김완섭 </a:t>
            </a:r>
          </a:p>
          <a:p>
            <a:pPr algn="r" eaLnBrk="1" hangingPunct="1"/>
            <a:r>
              <a:rPr lang="en-US" altLang="ko-KR" dirty="0" smtClean="0">
                <a:latin typeface="+mn-ea"/>
              </a:rPr>
              <a:t>wskim92@ssu.ac.kr</a:t>
            </a:r>
            <a:r>
              <a:rPr lang="ko-KR" altLang="en-US" dirty="0" smtClean="0">
                <a:latin typeface="+mn-ea"/>
              </a:rPr>
              <a:t> </a:t>
            </a:r>
          </a:p>
          <a:p>
            <a:pPr algn="r" eaLnBrk="1" hangingPunct="1"/>
            <a:endParaRPr lang="ko-KR" altLang="en-US" dirty="0" smtClean="0">
              <a:latin typeface="+mn-ea"/>
            </a:endParaRPr>
          </a:p>
          <a:p>
            <a:pPr algn="r" eaLnBrk="1" hangingPunct="1"/>
            <a:r>
              <a:rPr lang="en-US" altLang="ko-KR" dirty="0" smtClean="0">
                <a:latin typeface="+mn-ea"/>
              </a:rPr>
              <a:t>2010</a:t>
            </a:r>
            <a:r>
              <a:rPr lang="ko-KR" altLang="en-US" dirty="0" smtClean="0">
                <a:latin typeface="+mn-ea"/>
              </a:rPr>
              <a:t>년</a:t>
            </a:r>
            <a:r>
              <a:rPr lang="en-US" altLang="ko-KR" dirty="0" smtClean="0">
                <a:latin typeface="+mn-ea"/>
              </a:rPr>
              <a:t> 2</a:t>
            </a:r>
            <a:r>
              <a:rPr lang="ko-KR" altLang="en-US" dirty="0" smtClean="0">
                <a:latin typeface="+mn-ea"/>
              </a:rPr>
              <a:t>월</a:t>
            </a:r>
            <a:r>
              <a:rPr lang="en-US" altLang="ko-KR" dirty="0" smtClean="0">
                <a:latin typeface="+mn-ea"/>
              </a:rPr>
              <a:t> 17</a:t>
            </a:r>
            <a:r>
              <a:rPr lang="ko-KR" altLang="en-US" dirty="0" smtClean="0">
                <a:latin typeface="+mn-ea"/>
              </a:rPr>
              <a:t>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0825" y="998556"/>
            <a:ext cx="8569325" cy="50736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1800" dirty="0" err="1" smtClean="0"/>
              <a:t>비모수적</a:t>
            </a:r>
            <a:r>
              <a:rPr lang="ko-KR" altLang="en-US" sz="1800" dirty="0" smtClean="0"/>
              <a:t> 분석이란</a:t>
            </a:r>
            <a:r>
              <a:rPr lang="en-US" altLang="ko-KR" sz="1800" dirty="0" smtClean="0"/>
              <a:t>?</a:t>
            </a:r>
          </a:p>
          <a:p>
            <a:pPr lvl="1">
              <a:lnSpc>
                <a:spcPct val="130000"/>
              </a:lnSpc>
            </a:pPr>
            <a:r>
              <a:rPr lang="ko-KR" altLang="en-US" sz="1600" dirty="0" smtClean="0"/>
              <a:t>통계학의 분석기법들은 크게 </a:t>
            </a:r>
            <a:r>
              <a:rPr lang="ko-KR" altLang="en-US" sz="1600" dirty="0" err="1" smtClean="0">
                <a:solidFill>
                  <a:srgbClr val="0070C0"/>
                </a:solidFill>
              </a:rPr>
              <a:t>모수적</a:t>
            </a:r>
            <a:r>
              <a:rPr lang="ko-KR" altLang="en-US" sz="1600" dirty="0" smtClean="0"/>
              <a:t> 분석과 </a:t>
            </a:r>
            <a:r>
              <a:rPr lang="ko-KR" altLang="en-US" sz="1600" dirty="0" err="1" smtClean="0">
                <a:solidFill>
                  <a:srgbClr val="0070C0"/>
                </a:solidFill>
              </a:rPr>
              <a:t>비모수적</a:t>
            </a:r>
            <a:r>
              <a:rPr lang="ko-KR" altLang="en-US" sz="1600" dirty="0" smtClean="0"/>
              <a:t> 분석 방법으로 분류됨</a:t>
            </a:r>
            <a:endParaRPr lang="en-US" altLang="ko-KR" sz="1600" dirty="0" smtClean="0"/>
          </a:p>
          <a:p>
            <a:pPr lvl="1">
              <a:lnSpc>
                <a:spcPct val="130000"/>
              </a:lnSpc>
            </a:pPr>
            <a:r>
              <a:rPr lang="ko-KR" altLang="en-US" sz="1600" dirty="0" err="1" smtClean="0">
                <a:solidFill>
                  <a:srgbClr val="0070C0"/>
                </a:solidFill>
              </a:rPr>
              <a:t>모수적</a:t>
            </a:r>
            <a:r>
              <a:rPr lang="ko-KR" altLang="en-US" sz="1600" dirty="0" smtClean="0">
                <a:solidFill>
                  <a:srgbClr val="0070C0"/>
                </a:solidFill>
              </a:rPr>
              <a:t> 분석</a:t>
            </a:r>
            <a:r>
              <a:rPr lang="en-US" altLang="ko-KR" sz="1600" dirty="0" smtClean="0">
                <a:solidFill>
                  <a:srgbClr val="0070C0"/>
                </a:solidFill>
              </a:rPr>
              <a:t>(Parametric Analysis)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입력데이터의 특정한 특성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정규분포 등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을 가정함</a:t>
            </a:r>
            <a:endParaRPr lang="en-US" altLang="ko-KR" sz="1600" dirty="0" smtClean="0"/>
          </a:p>
          <a:p>
            <a:pPr lvl="1">
              <a:lnSpc>
                <a:spcPct val="130000"/>
              </a:lnSpc>
            </a:pPr>
            <a:r>
              <a:rPr lang="ko-KR" altLang="en-US" sz="1600" dirty="0" err="1" smtClean="0">
                <a:solidFill>
                  <a:srgbClr val="0070C0"/>
                </a:solidFill>
              </a:rPr>
              <a:t>비모수적</a:t>
            </a:r>
            <a:r>
              <a:rPr lang="ko-KR" altLang="en-US" sz="1600" dirty="0" smtClean="0">
                <a:solidFill>
                  <a:srgbClr val="0070C0"/>
                </a:solidFill>
              </a:rPr>
              <a:t> 분석</a:t>
            </a:r>
            <a:r>
              <a:rPr lang="en-US" altLang="ko-KR" sz="1600" dirty="0" smtClean="0">
                <a:solidFill>
                  <a:srgbClr val="0070C0"/>
                </a:solidFill>
              </a:rPr>
              <a:t>(Nonparametric Analysis)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입력데이터의 특성을 가정하지 않음</a:t>
            </a:r>
            <a:endParaRPr lang="en-US" altLang="ko-KR" sz="1600" dirty="0" smtClean="0"/>
          </a:p>
          <a:p>
            <a:pPr lvl="2">
              <a:lnSpc>
                <a:spcPct val="130000"/>
              </a:lnSpc>
            </a:pPr>
            <a:endParaRPr lang="en-US" altLang="ko-KR" sz="1200" dirty="0" smtClean="0"/>
          </a:p>
          <a:p>
            <a:pPr>
              <a:lnSpc>
                <a:spcPct val="130000"/>
              </a:lnSpc>
            </a:pPr>
            <a:r>
              <a:rPr lang="ko-KR" altLang="en-US" sz="1800" dirty="0" smtClean="0"/>
              <a:t>왜 </a:t>
            </a:r>
            <a:r>
              <a:rPr lang="ko-KR" altLang="en-US" sz="1800" dirty="0" err="1" smtClean="0"/>
              <a:t>비모수적</a:t>
            </a:r>
            <a:r>
              <a:rPr lang="ko-KR" altLang="en-US" sz="1800" dirty="0" smtClean="0"/>
              <a:t> 분석이 필요한가</a:t>
            </a:r>
            <a:r>
              <a:rPr lang="en-US" altLang="ko-KR" sz="1800" dirty="0" smtClean="0"/>
              <a:t>? </a:t>
            </a:r>
          </a:p>
          <a:p>
            <a:pPr lvl="1">
              <a:lnSpc>
                <a:spcPct val="130000"/>
              </a:lnSpc>
            </a:pPr>
            <a:r>
              <a:rPr lang="ko-KR" altLang="en-US" sz="1600" dirty="0" smtClean="0"/>
              <a:t>우리가 보통 알고 있고 사용하는 분석방법은 대부분 </a:t>
            </a:r>
            <a:r>
              <a:rPr lang="ko-KR" altLang="en-US" sz="1600" dirty="0" err="1" smtClean="0"/>
              <a:t>모수적</a:t>
            </a:r>
            <a:r>
              <a:rPr lang="ko-KR" altLang="en-US" sz="1600" dirty="0" smtClean="0"/>
              <a:t> 분석방법들이다</a:t>
            </a:r>
            <a:r>
              <a:rPr lang="en-US" altLang="ko-KR" sz="1600" dirty="0" smtClean="0"/>
              <a:t>.</a:t>
            </a:r>
          </a:p>
          <a:p>
            <a:pPr lvl="1">
              <a:lnSpc>
                <a:spcPct val="130000"/>
              </a:lnSpc>
            </a:pPr>
            <a:r>
              <a:rPr lang="ko-KR" altLang="en-US" sz="1600" dirty="0" smtClean="0"/>
              <a:t>입력데이터가 </a:t>
            </a:r>
            <a:r>
              <a:rPr lang="ko-KR" altLang="en-US" sz="1600" dirty="0" err="1" smtClean="0"/>
              <a:t>모수적</a:t>
            </a:r>
            <a:r>
              <a:rPr lang="ko-KR" altLang="en-US" sz="1600" dirty="0" smtClean="0"/>
              <a:t> 분석방법이 가정한 특성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정규분포 등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을 만족하지 못할 때는 모수적 분석이 아니라 이에 해당하는 </a:t>
            </a:r>
            <a:r>
              <a:rPr lang="ko-KR" altLang="en-US" sz="1600" dirty="0" err="1" smtClean="0"/>
              <a:t>비모수적</a:t>
            </a:r>
            <a:r>
              <a:rPr lang="ko-KR" altLang="en-US" sz="1600" dirty="0" smtClean="0"/>
              <a:t> 방법을 적용해야 함 </a:t>
            </a:r>
            <a:endParaRPr lang="en-US" altLang="ko-KR" sz="1600" dirty="0" smtClean="0"/>
          </a:p>
          <a:p>
            <a:pPr lvl="1">
              <a:lnSpc>
                <a:spcPct val="130000"/>
              </a:lnSpc>
            </a:pPr>
            <a:r>
              <a:rPr lang="ko-KR" altLang="en-US" sz="1600" dirty="0" smtClean="0"/>
              <a:t>데이터 특성을 고려하지 못하고 그대로 적용하면 잘못된 결론을 내리게 됨  </a:t>
            </a:r>
            <a:endParaRPr lang="en-US" altLang="ko-KR" sz="1600" dirty="0" smtClean="0"/>
          </a:p>
          <a:p>
            <a:pPr lvl="2">
              <a:lnSpc>
                <a:spcPct val="130000"/>
              </a:lnSpc>
            </a:pPr>
            <a:endParaRPr lang="en-US" altLang="ko-KR" sz="1000" dirty="0" smtClean="0"/>
          </a:p>
          <a:p>
            <a:pPr>
              <a:lnSpc>
                <a:spcPct val="130000"/>
              </a:lnSpc>
            </a:pPr>
            <a:r>
              <a:rPr lang="ko-KR" altLang="en-US" sz="1800" dirty="0" err="1" smtClean="0"/>
              <a:t>비모수적</a:t>
            </a:r>
            <a:r>
              <a:rPr lang="ko-KR" altLang="en-US" sz="1800" dirty="0" smtClean="0"/>
              <a:t> 분석의 의미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lvl="1">
              <a:lnSpc>
                <a:spcPct val="130000"/>
              </a:lnSpc>
            </a:pPr>
            <a:r>
              <a:rPr lang="ko-KR" altLang="en-US" sz="1600" dirty="0" smtClean="0"/>
              <a:t>통계분석을 수행함에 앞서 데이터의 특성을 분석하고 적합한 방법을 적용해야 하는 필요성</a:t>
            </a:r>
            <a:endParaRPr lang="en-US" altLang="ko-KR" sz="1600" dirty="0" smtClean="0"/>
          </a:p>
          <a:p>
            <a:pPr lvl="1">
              <a:lnSpc>
                <a:spcPct val="130000"/>
              </a:lnSpc>
            </a:pPr>
            <a:r>
              <a:rPr lang="ko-KR" altLang="en-US" sz="1600" dirty="0" smtClean="0"/>
              <a:t>데이터의 </a:t>
            </a:r>
            <a:r>
              <a:rPr lang="ko-KR" altLang="en-US" sz="1600" dirty="0" smtClean="0">
                <a:solidFill>
                  <a:srgbClr val="0070C0"/>
                </a:solidFill>
              </a:rPr>
              <a:t>특성에 견고한</a:t>
            </a:r>
            <a:r>
              <a:rPr lang="ko-KR" altLang="en-US" sz="1600" dirty="0" smtClean="0"/>
              <a:t> 분석 방법을 연구할 때 참고자료가 될 수 있음 </a:t>
            </a:r>
            <a:endParaRPr lang="en-US" altLang="ko-KR" sz="1600" dirty="0" smtClean="0"/>
          </a:p>
        </p:txBody>
      </p:sp>
      <p:sp>
        <p:nvSpPr>
          <p:cNvPr id="5" name="직사각형 4"/>
          <p:cNvSpPr/>
          <p:nvPr/>
        </p:nvSpPr>
        <p:spPr bwMode="auto">
          <a:xfrm>
            <a:off x="1000100" y="40192"/>
            <a:ext cx="8001056" cy="6842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rtl="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 smtClean="0">
                <a:solidFill>
                  <a:srgbClr val="0070C0"/>
                </a:solidFill>
                <a:latin typeface="휴먼모음T"/>
                <a:ea typeface="휴먼모음T"/>
              </a:rPr>
              <a:t>Nonparametric Statistics for Non-Statisticians</a:t>
            </a:r>
            <a:endParaRPr kumimoji="1" lang="en-US" altLang="ko-KR" sz="2400" kern="1200" dirty="0" smtClean="0">
              <a:solidFill>
                <a:srgbClr val="0070C0"/>
              </a:solidFill>
              <a:latin typeface="휴먼모음T"/>
              <a:ea typeface="휴먼모음T"/>
              <a:cs typeface="+mn-cs"/>
            </a:endParaRPr>
          </a:p>
          <a:p>
            <a:pPr rtl="0" fontAlgn="base" latinLnBrk="1">
              <a:spcBef>
                <a:spcPct val="0"/>
              </a:spcBef>
              <a:spcAft>
                <a:spcPct val="0"/>
              </a:spcAft>
            </a:pPr>
            <a:r>
              <a:rPr lang="ko-KR" altLang="en-US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본 도서의 전체적인 내용을 정리함</a:t>
            </a:r>
            <a:r>
              <a:rPr lang="en-US" altLang="ko-KR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. </a:t>
            </a:r>
            <a:r>
              <a:rPr lang="ko-KR" altLang="en-US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특히 </a:t>
            </a:r>
            <a:r>
              <a:rPr lang="en-US" altLang="ko-KR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1</a:t>
            </a:r>
            <a:r>
              <a:rPr lang="ko-KR" altLang="en-US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장 </a:t>
            </a:r>
            <a:r>
              <a:rPr lang="en-US" altLang="ko-KR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p.1 - p.9 </a:t>
            </a:r>
            <a:r>
              <a:rPr lang="ko-KR" altLang="en-US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의</a:t>
            </a:r>
            <a:r>
              <a:rPr lang="en-US" altLang="ko-KR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 </a:t>
            </a:r>
            <a:r>
              <a:rPr lang="ko-KR" altLang="en-US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내용임</a:t>
            </a:r>
            <a:endParaRPr kumimoji="1" lang="ko-KR" altLang="en-US" sz="1600" kern="1200" dirty="0">
              <a:solidFill>
                <a:srgbClr val="CC9900"/>
              </a:solidFill>
              <a:latin typeface="휴먼모음T"/>
              <a:ea typeface="휴먼모음T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172988" y="30144"/>
            <a:ext cx="785818" cy="6942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kern="1200" dirty="0" smtClean="0">
                <a:solidFill>
                  <a:srgbClr val="CC9900"/>
                </a:solidFill>
                <a:latin typeface="휴먼모음T"/>
                <a:ea typeface="휴먼모음T"/>
                <a:cs typeface="+mn-cs"/>
              </a:rPr>
              <a:t>도서제목</a:t>
            </a:r>
            <a:endParaRPr kumimoji="1" lang="ko-KR" altLang="en-US" sz="2000" kern="1200" dirty="0">
              <a:solidFill>
                <a:srgbClr val="CC9900"/>
              </a:solidFill>
              <a:latin typeface="휴먼모음T"/>
              <a:ea typeface="휴먼모음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1800" dirty="0" smtClean="0"/>
              <a:t>머리글 중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pPr lvl="1"/>
            <a:endParaRPr lang="en-US" altLang="ko-KR" sz="1400" dirty="0" smtClean="0"/>
          </a:p>
          <a:p>
            <a:pPr lvl="1"/>
            <a:endParaRPr lang="en-US" altLang="ko-KR" sz="1400" dirty="0" smtClean="0"/>
          </a:p>
          <a:p>
            <a:pPr lvl="1"/>
            <a:endParaRPr lang="en-US" altLang="ko-KR" sz="1400" dirty="0" smtClean="0"/>
          </a:p>
          <a:p>
            <a:r>
              <a:rPr lang="en-US" altLang="ko-KR" sz="1800" dirty="0" smtClean="0"/>
              <a:t>1.1 </a:t>
            </a:r>
            <a:r>
              <a:rPr lang="ko-KR" altLang="en-US" sz="1800" dirty="0" err="1" smtClean="0"/>
              <a:t>비모수적</a:t>
            </a:r>
            <a:r>
              <a:rPr lang="ko-KR" altLang="en-US" sz="1800" dirty="0" smtClean="0"/>
              <a:t> 방법이란</a:t>
            </a:r>
            <a:r>
              <a:rPr lang="en-US" altLang="ko-KR" sz="1800" dirty="0" smtClean="0"/>
              <a:t>?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  <p:sp>
        <p:nvSpPr>
          <p:cNvPr id="4" name="직사각형 3"/>
          <p:cNvSpPr/>
          <p:nvPr/>
        </p:nvSpPr>
        <p:spPr bwMode="auto">
          <a:xfrm>
            <a:off x="1000100" y="40192"/>
            <a:ext cx="8001056" cy="6842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rtl="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 smtClean="0">
                <a:solidFill>
                  <a:srgbClr val="0070C0"/>
                </a:solidFill>
                <a:latin typeface="휴먼모음T"/>
                <a:ea typeface="휴먼모음T"/>
              </a:rPr>
              <a:t>SPSS/PC+</a:t>
            </a:r>
            <a:r>
              <a:rPr lang="ko-KR" altLang="en-US" sz="2400" dirty="0" smtClean="0">
                <a:solidFill>
                  <a:srgbClr val="0070C0"/>
                </a:solidFill>
                <a:latin typeface="휴먼모음T"/>
                <a:ea typeface="휴먼모음T"/>
              </a:rPr>
              <a:t>를 이용한 </a:t>
            </a:r>
            <a:r>
              <a:rPr lang="ko-KR" altLang="en-US" sz="2400" dirty="0" err="1" smtClean="0">
                <a:solidFill>
                  <a:srgbClr val="0070C0"/>
                </a:solidFill>
                <a:latin typeface="휴먼모음T"/>
                <a:ea typeface="휴먼모음T"/>
              </a:rPr>
              <a:t>비모수통계학</a:t>
            </a:r>
            <a:endParaRPr kumimoji="1" lang="en-US" altLang="ko-KR" sz="2400" kern="1200" dirty="0" smtClean="0">
              <a:solidFill>
                <a:srgbClr val="0070C0"/>
              </a:solidFill>
              <a:latin typeface="휴먼모음T"/>
              <a:ea typeface="휴먼모음T"/>
              <a:cs typeface="+mn-cs"/>
            </a:endParaRPr>
          </a:p>
          <a:p>
            <a:pPr rtl="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P1. </a:t>
            </a:r>
            <a:r>
              <a:rPr lang="ko-KR" altLang="en-US" sz="1600" dirty="0" err="1" smtClean="0">
                <a:solidFill>
                  <a:srgbClr val="CC9900"/>
                </a:solidFill>
                <a:latin typeface="휴먼모음T"/>
                <a:ea typeface="휴먼모음T"/>
              </a:rPr>
              <a:t>모수적</a:t>
            </a:r>
            <a:r>
              <a:rPr lang="ko-KR" altLang="en-US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 방법에 대한 소개 </a:t>
            </a:r>
            <a:r>
              <a:rPr lang="en-US" altLang="ko-KR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(</a:t>
            </a:r>
            <a:r>
              <a:rPr lang="ko-KR" altLang="en-US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필요성 및 장점 설명</a:t>
            </a:r>
            <a:r>
              <a:rPr lang="en-US" altLang="ko-KR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)</a:t>
            </a:r>
            <a:endParaRPr kumimoji="1" lang="ko-KR" altLang="en-US" sz="1600" kern="1200" dirty="0">
              <a:solidFill>
                <a:srgbClr val="CC9900"/>
              </a:solidFill>
              <a:latin typeface="휴먼모음T"/>
              <a:ea typeface="휴먼모음T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172988" y="30144"/>
            <a:ext cx="785818" cy="6942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kern="1200" dirty="0" smtClean="0">
                <a:solidFill>
                  <a:srgbClr val="CC9900"/>
                </a:solidFill>
                <a:latin typeface="휴먼모음T"/>
                <a:ea typeface="휴먼모음T"/>
                <a:cs typeface="+mn-cs"/>
              </a:rPr>
              <a:t>도서제목</a:t>
            </a:r>
            <a:endParaRPr kumimoji="1" lang="ko-KR" altLang="en-US" sz="2000" kern="1200" dirty="0">
              <a:solidFill>
                <a:srgbClr val="CC9900"/>
              </a:solidFill>
              <a:latin typeface="휴먼모음T"/>
              <a:ea typeface="휴먼모음T"/>
              <a:cs typeface="+mn-cs"/>
            </a:endParaRPr>
          </a:p>
        </p:txBody>
      </p:sp>
      <p:sp>
        <p:nvSpPr>
          <p:cNvPr id="6" name="Text Box 150"/>
          <p:cNvSpPr txBox="1">
            <a:spLocks noChangeArrowheads="1"/>
          </p:cNvSpPr>
          <p:nvPr/>
        </p:nvSpPr>
        <p:spPr bwMode="auto">
          <a:xfrm>
            <a:off x="642910" y="1500174"/>
            <a:ext cx="7643866" cy="1029064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ko-KR" altLang="en-US" sz="1600" b="0" dirty="0" err="1" smtClean="0">
                <a:solidFill>
                  <a:srgbClr val="0070C0"/>
                </a:solidFill>
                <a:latin typeface="+mn-ea"/>
              </a:rPr>
              <a:t>비모수적</a:t>
            </a:r>
            <a:r>
              <a:rPr lang="ko-KR" altLang="en-US" sz="1600" b="0" dirty="0" smtClean="0">
                <a:solidFill>
                  <a:srgbClr val="0070C0"/>
                </a:solidFill>
                <a:latin typeface="+mn-ea"/>
              </a:rPr>
              <a:t> 방법은 모집단의 </a:t>
            </a:r>
            <a:r>
              <a:rPr lang="ko-KR" altLang="en-US" sz="1600" b="0" dirty="0" smtClean="0">
                <a:solidFill>
                  <a:srgbClr val="C00000"/>
                </a:solidFill>
                <a:latin typeface="+mn-ea"/>
              </a:rPr>
              <a:t>분포형태에 대한 가정을 완화</a:t>
            </a:r>
            <a:r>
              <a:rPr lang="ko-KR" altLang="en-US" sz="1600" b="0" dirty="0" smtClean="0">
                <a:solidFill>
                  <a:srgbClr val="0070C0"/>
                </a:solidFill>
                <a:latin typeface="+mn-ea"/>
              </a:rPr>
              <a:t>하여 이론을 전개하기 때문에 </a:t>
            </a:r>
            <a:r>
              <a:rPr lang="ko-KR" altLang="en-US" sz="1600" b="0" dirty="0" smtClean="0">
                <a:solidFill>
                  <a:srgbClr val="C00000"/>
                </a:solidFill>
                <a:latin typeface="+mn-ea"/>
              </a:rPr>
              <a:t>가정이 만족되지 않음으로써 생기는 오류의 가능성이 적고</a:t>
            </a:r>
            <a:r>
              <a:rPr lang="ko-KR" altLang="en-US" sz="1600" b="0" dirty="0" smtClean="0">
                <a:solidFill>
                  <a:srgbClr val="0070C0"/>
                </a:solidFill>
                <a:latin typeface="+mn-ea"/>
              </a:rPr>
              <a:t> 또한 계산이 간편하고 직관적으로 이해하기 쉽다는 장점이 있다</a:t>
            </a:r>
            <a:r>
              <a:rPr lang="en-US" altLang="ko-KR" sz="1600" b="0" dirty="0" smtClean="0">
                <a:solidFill>
                  <a:srgbClr val="0070C0"/>
                </a:solidFill>
                <a:latin typeface="+mn-ea"/>
              </a:rPr>
              <a:t>. </a:t>
            </a:r>
          </a:p>
        </p:txBody>
      </p:sp>
      <p:sp>
        <p:nvSpPr>
          <p:cNvPr id="7" name="Text Box 150"/>
          <p:cNvSpPr txBox="1">
            <a:spLocks noChangeArrowheads="1"/>
          </p:cNvSpPr>
          <p:nvPr/>
        </p:nvSpPr>
        <p:spPr bwMode="auto">
          <a:xfrm>
            <a:off x="642910" y="3214686"/>
            <a:ext cx="7643866" cy="2309415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ko-KR" altLang="en-US" sz="1600" b="0" dirty="0" smtClean="0">
                <a:solidFill>
                  <a:srgbClr val="0070C0"/>
                </a:solidFill>
                <a:latin typeface="+mn-ea"/>
              </a:rPr>
              <a:t>통계학에서 다루는 대부분의 추론방법들은 모집단이 </a:t>
            </a:r>
            <a:r>
              <a:rPr lang="ko-KR" altLang="en-US" sz="1600" b="0" dirty="0" smtClean="0">
                <a:solidFill>
                  <a:srgbClr val="C00000"/>
                </a:solidFill>
                <a:latin typeface="+mn-ea"/>
              </a:rPr>
              <a:t>특정한 분포를 따른다는 가정하에서</a:t>
            </a:r>
            <a:r>
              <a:rPr lang="ko-KR" altLang="en-US" sz="1600" b="0" dirty="0" smtClean="0">
                <a:solidFill>
                  <a:srgbClr val="0070C0"/>
                </a:solidFill>
                <a:latin typeface="+mn-ea"/>
              </a:rPr>
              <a:t> 모르는 </a:t>
            </a:r>
            <a:r>
              <a:rPr lang="ko-KR" altLang="en-US" sz="1600" b="0" dirty="0" err="1" smtClean="0">
                <a:solidFill>
                  <a:srgbClr val="0070C0"/>
                </a:solidFill>
                <a:latin typeface="+mn-ea"/>
              </a:rPr>
              <a:t>모수</a:t>
            </a:r>
            <a:r>
              <a:rPr lang="en-US" altLang="ko-KR" sz="1600" b="0" dirty="0" smtClean="0">
                <a:solidFill>
                  <a:srgbClr val="0070C0"/>
                </a:solidFill>
                <a:latin typeface="+mn-ea"/>
              </a:rPr>
              <a:t>(parameter)</a:t>
            </a:r>
            <a:r>
              <a:rPr lang="ko-KR" altLang="en-US" sz="1600" b="0" dirty="0" smtClean="0">
                <a:solidFill>
                  <a:srgbClr val="0070C0"/>
                </a:solidFill>
                <a:latin typeface="+mn-ea"/>
              </a:rPr>
              <a:t>에</a:t>
            </a:r>
            <a:r>
              <a:rPr lang="en-US" altLang="ko-KR" sz="1600" b="0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1600" b="0" dirty="0" smtClean="0">
                <a:solidFill>
                  <a:srgbClr val="0070C0"/>
                </a:solidFill>
                <a:latin typeface="+mn-ea"/>
              </a:rPr>
              <a:t>대한 추정이나 검정 등을 생각하는데 이 방법을 </a:t>
            </a:r>
            <a:r>
              <a:rPr lang="ko-KR" altLang="en-US" sz="1600" b="0" dirty="0" err="1" smtClean="0">
                <a:solidFill>
                  <a:srgbClr val="0070C0"/>
                </a:solidFill>
                <a:latin typeface="+mn-ea"/>
              </a:rPr>
              <a:t>모수적</a:t>
            </a:r>
            <a:r>
              <a:rPr lang="en-US" altLang="ko-KR" sz="1600" b="0" dirty="0" smtClean="0">
                <a:solidFill>
                  <a:srgbClr val="0070C0"/>
                </a:solidFill>
                <a:latin typeface="+mn-ea"/>
              </a:rPr>
              <a:t>(parametric method)</a:t>
            </a:r>
            <a:r>
              <a:rPr lang="ko-KR" altLang="en-US" sz="1600" b="0" dirty="0" smtClean="0">
                <a:solidFill>
                  <a:srgbClr val="0070C0"/>
                </a:solidFill>
                <a:latin typeface="+mn-ea"/>
              </a:rPr>
              <a:t>이라</a:t>
            </a:r>
            <a:r>
              <a:rPr lang="en-US" altLang="ko-KR" sz="1600" b="0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1600" b="0" dirty="0" smtClean="0">
                <a:solidFill>
                  <a:srgbClr val="0070C0"/>
                </a:solidFill>
                <a:latin typeface="+mn-ea"/>
              </a:rPr>
              <a:t>하고</a:t>
            </a:r>
            <a:r>
              <a:rPr lang="en-US" altLang="ko-KR" sz="1600" b="0" dirty="0" smtClean="0">
                <a:solidFill>
                  <a:srgbClr val="0070C0"/>
                </a:solidFill>
                <a:latin typeface="+mn-ea"/>
              </a:rPr>
              <a:t>, </a:t>
            </a:r>
          </a:p>
          <a:p>
            <a:pPr>
              <a:lnSpc>
                <a:spcPct val="130000"/>
              </a:lnSpc>
              <a:defRPr/>
            </a:pPr>
            <a:endParaRPr lang="en-US" altLang="ko-KR" sz="1600" b="0" dirty="0" smtClean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ko-KR" altLang="en-US" sz="1600" b="0" dirty="0" smtClean="0">
                <a:solidFill>
                  <a:srgbClr val="0070C0"/>
                </a:solidFill>
                <a:latin typeface="+mn-ea"/>
              </a:rPr>
              <a:t>반면에 모집단에 대한 </a:t>
            </a:r>
            <a:r>
              <a:rPr lang="ko-KR" altLang="en-US" sz="1600" b="0" dirty="0" smtClean="0">
                <a:solidFill>
                  <a:srgbClr val="C00000"/>
                </a:solidFill>
                <a:latin typeface="+mn-ea"/>
              </a:rPr>
              <a:t>분포형태를 가정할 수 없는 경우</a:t>
            </a:r>
            <a:r>
              <a:rPr lang="ko-KR" altLang="en-US" sz="1600" b="0" dirty="0" smtClean="0">
                <a:solidFill>
                  <a:srgbClr val="0070C0"/>
                </a:solidFill>
                <a:latin typeface="+mn-ea"/>
              </a:rPr>
              <a:t>에는 모집단의 분포형태에 대한 가정을 완화하여 이론을 전개하는데 이와 같은 통계적 방법을 </a:t>
            </a:r>
            <a:r>
              <a:rPr lang="ko-KR" altLang="en-US" sz="1600" b="0" dirty="0" err="1" smtClean="0">
                <a:solidFill>
                  <a:srgbClr val="0070C0"/>
                </a:solidFill>
                <a:latin typeface="+mn-ea"/>
              </a:rPr>
              <a:t>비모수적</a:t>
            </a:r>
            <a:r>
              <a:rPr lang="en-US" altLang="ko-KR" sz="1600" b="0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1600" b="0" dirty="0" smtClean="0">
                <a:solidFill>
                  <a:srgbClr val="0070C0"/>
                </a:solidFill>
                <a:latin typeface="+mn-ea"/>
              </a:rPr>
              <a:t>방법</a:t>
            </a:r>
            <a:r>
              <a:rPr lang="en-US" altLang="ko-KR" sz="1600" b="0" dirty="0" smtClean="0">
                <a:solidFill>
                  <a:srgbClr val="0070C0"/>
                </a:solidFill>
                <a:latin typeface="+mn-ea"/>
              </a:rPr>
              <a:t>(nonparametric method)</a:t>
            </a:r>
            <a:r>
              <a:rPr lang="ko-KR" altLang="en-US" sz="1600" b="0" dirty="0" smtClean="0">
                <a:solidFill>
                  <a:srgbClr val="0070C0"/>
                </a:solidFill>
                <a:latin typeface="+mn-ea"/>
              </a:rPr>
              <a:t>이라고</a:t>
            </a:r>
            <a:r>
              <a:rPr lang="en-US" altLang="ko-KR" sz="1600" b="0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1600" b="0" dirty="0" smtClean="0">
                <a:solidFill>
                  <a:srgbClr val="0070C0"/>
                </a:solidFill>
                <a:latin typeface="+mn-ea"/>
              </a:rPr>
              <a:t>말한다</a:t>
            </a:r>
            <a:r>
              <a:rPr lang="en-US" altLang="ko-KR" sz="1600" b="0" dirty="0" smtClean="0">
                <a:solidFill>
                  <a:srgbClr val="0070C0"/>
                </a:solidFill>
                <a:latin typeface="+mn-ea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1000100" y="40192"/>
            <a:ext cx="8001056" cy="6842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rtl="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 smtClean="0">
                <a:solidFill>
                  <a:srgbClr val="0070C0"/>
                </a:solidFill>
                <a:latin typeface="휴먼모음T"/>
                <a:ea typeface="휴먼모음T"/>
              </a:rPr>
              <a:t>Nonparametric Statistics for Non-Statisticians</a:t>
            </a:r>
            <a:endParaRPr kumimoji="1" lang="en-US" altLang="ko-KR" sz="2400" kern="1200" dirty="0" smtClean="0">
              <a:solidFill>
                <a:srgbClr val="0070C0"/>
              </a:solidFill>
              <a:latin typeface="휴먼모음T"/>
              <a:ea typeface="휴먼모음T"/>
              <a:cs typeface="+mn-cs"/>
            </a:endParaRPr>
          </a:p>
          <a:p>
            <a:pPr rtl="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p.4 </a:t>
            </a:r>
            <a:r>
              <a:rPr lang="ko-KR" altLang="en-US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의</a:t>
            </a:r>
            <a:r>
              <a:rPr lang="en-US" altLang="ko-KR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 Parametric </a:t>
            </a:r>
            <a:r>
              <a:rPr lang="en-US" altLang="ko-KR" sz="1600" dirty="0" err="1" smtClean="0">
                <a:solidFill>
                  <a:srgbClr val="CC9900"/>
                </a:solidFill>
                <a:latin typeface="휴먼모음T"/>
                <a:ea typeface="휴먼모음T"/>
              </a:rPr>
              <a:t>vs</a:t>
            </a:r>
            <a:r>
              <a:rPr lang="en-US" altLang="ko-KR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 Nonparametric </a:t>
            </a:r>
            <a:r>
              <a:rPr lang="ko-KR" altLang="en-US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분석방법 분류표</a:t>
            </a:r>
            <a:endParaRPr kumimoji="1" lang="ko-KR" altLang="en-US" sz="1600" kern="1200" dirty="0">
              <a:solidFill>
                <a:srgbClr val="CC9900"/>
              </a:solidFill>
              <a:latin typeface="휴먼모음T"/>
              <a:ea typeface="휴먼모음T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172988" y="30144"/>
            <a:ext cx="785818" cy="6942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kern="1200" dirty="0" smtClean="0">
                <a:solidFill>
                  <a:srgbClr val="CC9900"/>
                </a:solidFill>
                <a:latin typeface="휴먼모음T"/>
                <a:ea typeface="휴먼모음T"/>
                <a:cs typeface="+mn-cs"/>
              </a:rPr>
              <a:t>도서제목</a:t>
            </a:r>
            <a:endParaRPr kumimoji="1" lang="ko-KR" altLang="en-US" sz="2000" kern="1200" dirty="0">
              <a:solidFill>
                <a:srgbClr val="CC9900"/>
              </a:solidFill>
              <a:latin typeface="휴먼모음T"/>
              <a:ea typeface="휴먼모음T"/>
              <a:cs typeface="+mn-cs"/>
            </a:endParaRPr>
          </a:p>
        </p:txBody>
      </p:sp>
      <p:graphicFrame>
        <p:nvGraphicFramePr>
          <p:cNvPr id="9" name="내용 개체 틀 3"/>
          <p:cNvGraphicFramePr>
            <a:graphicFrameLocks noGrp="1"/>
          </p:cNvGraphicFramePr>
          <p:nvPr>
            <p:ph idx="1"/>
          </p:nvPr>
        </p:nvGraphicFramePr>
        <p:xfrm>
          <a:off x="250825" y="1052513"/>
          <a:ext cx="8358246" cy="523510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86082"/>
                <a:gridCol w="2786082"/>
                <a:gridCol w="2786082"/>
              </a:tblGrid>
              <a:tr h="3278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Type of Analysis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Nonparametric Test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Parametric Equivalent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3278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kern="1200" baseline="0" dirty="0" smtClean="0"/>
                        <a:t>Comparing two related samples</a:t>
                      </a:r>
                      <a:endParaRPr lang="ko-KR" altLang="en-US" sz="1400" b="0" kern="1200" baseline="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kern="1200" baseline="0" dirty="0" err="1" smtClean="0"/>
                        <a:t>Wilcoxon</a:t>
                      </a:r>
                      <a:r>
                        <a:rPr lang="en-US" altLang="ko-KR" sz="1400" kern="1200" baseline="0" dirty="0" smtClean="0"/>
                        <a:t> signed ranks test</a:t>
                      </a:r>
                      <a:endParaRPr lang="ko-KR" altLang="en-US" sz="1400" b="0" kern="1200" baseline="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kern="1200" baseline="0" dirty="0" smtClean="0"/>
                        <a:t>T-test for dependent samples</a:t>
                      </a:r>
                      <a:endParaRPr lang="ko-KR" altLang="en-US" sz="1400" b="0" kern="1200" baseline="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78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Comparing</a:t>
                      </a:r>
                      <a:r>
                        <a:rPr lang="en-US" altLang="ko-KR" sz="1400" baseline="0" dirty="0" smtClean="0"/>
                        <a:t> two unrelated samples</a:t>
                      </a:r>
                      <a:endParaRPr lang="ko-KR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Mann-Whitney U-test</a:t>
                      </a:r>
                      <a:endParaRPr lang="ko-KR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T-test for independent samples</a:t>
                      </a:r>
                      <a:endParaRPr lang="ko-KR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278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Comparing three or more related</a:t>
                      </a:r>
                      <a:r>
                        <a:rPr lang="en-US" altLang="ko-KR" sz="1400" baseline="0" dirty="0" smtClean="0"/>
                        <a:t> samples</a:t>
                      </a:r>
                      <a:endParaRPr lang="ko-KR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Friedman</a:t>
                      </a:r>
                      <a:r>
                        <a:rPr lang="en-US" altLang="ko-KR" sz="1400" baseline="0" dirty="0" smtClean="0"/>
                        <a:t> test</a:t>
                      </a:r>
                      <a:endParaRPr lang="ko-KR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Repeated</a:t>
                      </a:r>
                      <a:r>
                        <a:rPr lang="en-US" altLang="ko-KR" sz="1400" baseline="0" dirty="0" smtClean="0"/>
                        <a:t> measure ANOVA</a:t>
                      </a:r>
                      <a:endParaRPr lang="ko-KR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27829">
                <a:tc>
                  <a:txBody>
                    <a:bodyPr/>
                    <a:lstStyle/>
                    <a:p>
                      <a:r>
                        <a:rPr lang="en-US" altLang="ko-KR" sz="1400" kern="1200" dirty="0" smtClean="0"/>
                        <a:t>Comparing there or more unrelated samples</a:t>
                      </a:r>
                      <a:endParaRPr lang="ko-KR" altLang="en-US" sz="14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Kruskal</a:t>
                      </a:r>
                      <a:r>
                        <a:rPr lang="en-US" altLang="ko-KR" sz="1400" dirty="0" smtClean="0"/>
                        <a:t>-Wallis H-test</a:t>
                      </a:r>
                      <a:endParaRPr lang="ko-KR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One-way</a:t>
                      </a:r>
                      <a:r>
                        <a:rPr lang="en-US" altLang="ko-KR" sz="1400" baseline="0" dirty="0" smtClean="0"/>
                        <a:t> ANOVA</a:t>
                      </a:r>
                      <a:endParaRPr lang="ko-KR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278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Comparing categorical data</a:t>
                      </a:r>
                      <a:endParaRPr lang="ko-KR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Chi-square test and Fisher</a:t>
                      </a:r>
                      <a:r>
                        <a:rPr lang="en-US" altLang="ko-KR" sz="1400" baseline="0" dirty="0" smtClean="0"/>
                        <a:t> exact test</a:t>
                      </a:r>
                      <a:endParaRPr lang="ko-KR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None</a:t>
                      </a:r>
                      <a:endParaRPr lang="ko-KR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278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Comparing two rank-ordered</a:t>
                      </a:r>
                      <a:r>
                        <a:rPr lang="en-US" altLang="ko-KR" sz="1400" baseline="0" dirty="0" smtClean="0"/>
                        <a:t> variables</a:t>
                      </a:r>
                      <a:endParaRPr lang="ko-KR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Spearman rank-order correlation</a:t>
                      </a:r>
                      <a:endParaRPr lang="ko-KR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Pearson product-moment correlation</a:t>
                      </a:r>
                      <a:endParaRPr lang="ko-KR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281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Comparing two variables when one variable is discrete dichotomous</a:t>
                      </a:r>
                      <a:endParaRPr lang="ko-KR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Point-</a:t>
                      </a:r>
                      <a:r>
                        <a:rPr lang="en-US" altLang="ko-KR" sz="1400" dirty="0" err="1" smtClean="0">
                          <a:solidFill>
                            <a:srgbClr val="FF0000"/>
                          </a:solidFill>
                        </a:rPr>
                        <a:t>biserial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 correlation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Pearson product-moment</a:t>
                      </a:r>
                      <a:r>
                        <a:rPr lang="en-US" altLang="ko-KR" sz="1400" baseline="0" dirty="0" smtClean="0"/>
                        <a:t> correlation</a:t>
                      </a:r>
                      <a:endParaRPr lang="ko-KR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281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Comparing two</a:t>
                      </a:r>
                      <a:r>
                        <a:rPr lang="en-US" altLang="ko-KR" sz="1400" baseline="0" dirty="0" smtClean="0"/>
                        <a:t> variables when one variable is </a:t>
                      </a:r>
                      <a:r>
                        <a:rPr lang="en-US" altLang="ko-KR" sz="1400" baseline="0" dirty="0" err="1" smtClean="0"/>
                        <a:t>continous</a:t>
                      </a:r>
                      <a:r>
                        <a:rPr lang="en-US" altLang="ko-KR" sz="1400" baseline="0" dirty="0" smtClean="0"/>
                        <a:t> dichotomous</a:t>
                      </a:r>
                      <a:endParaRPr lang="ko-KR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>
                          <a:solidFill>
                            <a:srgbClr val="FF0000"/>
                          </a:solidFill>
                        </a:rPr>
                        <a:t>Biserial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 correlation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Person product-moment</a:t>
                      </a:r>
                      <a:r>
                        <a:rPr lang="ko-KR" altLang="en-US" sz="1400" baseline="0" dirty="0" smtClean="0"/>
                        <a:t> </a:t>
                      </a:r>
                      <a:r>
                        <a:rPr lang="en-US" altLang="ko-KR" sz="1400" baseline="0" dirty="0" smtClean="0"/>
                        <a:t>correlation</a:t>
                      </a:r>
                      <a:endParaRPr lang="en-US" altLang="ko-KR" sz="14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281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Examining a samples for randomness</a:t>
                      </a:r>
                      <a:endParaRPr lang="ko-KR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Runs</a:t>
                      </a:r>
                      <a:r>
                        <a:rPr lang="en-US" altLang="ko-KR" sz="1400" baseline="0" dirty="0" smtClean="0"/>
                        <a:t> Test</a:t>
                      </a:r>
                      <a:endParaRPr lang="ko-KR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None</a:t>
                      </a:r>
                      <a:endParaRPr lang="ko-KR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실행 단추: 앞으로 또는 다음 5">
            <a:hlinkClick r:id="" action="ppaction://noaction" highlightClick="1"/>
          </p:cNvPr>
          <p:cNvSpPr/>
          <p:nvPr/>
        </p:nvSpPr>
        <p:spPr bwMode="auto">
          <a:xfrm>
            <a:off x="5214942" y="4572008"/>
            <a:ext cx="428628" cy="357190"/>
          </a:xfrm>
          <a:prstGeom prst="actionButtonForwardNex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50825" y="1052511"/>
          <a:ext cx="8358246" cy="444819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6399"/>
                <a:gridCol w="2857520"/>
                <a:gridCol w="2786082"/>
                <a:gridCol w="2108245"/>
              </a:tblGrid>
              <a:tr h="55588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입력 데이터의 형태</a:t>
                      </a:r>
                      <a:endParaRPr lang="ko-KR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/>
                        <a:t>비모수적</a:t>
                      </a:r>
                      <a:r>
                        <a:rPr lang="ko-KR" altLang="en-US" sz="1800" dirty="0" smtClean="0"/>
                        <a:t> 분석법</a:t>
                      </a:r>
                      <a:endParaRPr lang="ko-KR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/>
                        <a:t>모수적</a:t>
                      </a:r>
                      <a:r>
                        <a:rPr lang="ko-KR" altLang="en-US" sz="1800" dirty="0" smtClean="0"/>
                        <a:t> 분석법</a:t>
                      </a:r>
                      <a:endParaRPr lang="ko-KR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53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3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개의 </a:t>
                      </a:r>
                      <a:endParaRPr lang="en-US" altLang="ko-KR" sz="1300" b="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300" b="0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수치형</a:t>
                      </a:r>
                      <a:endParaRPr lang="en-US" altLang="ko-KR" sz="1300" b="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3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변수</a:t>
                      </a:r>
                      <a:endParaRPr lang="en-US" altLang="ko-KR" sz="1300" b="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3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간의</a:t>
                      </a:r>
                      <a:endParaRPr lang="en-US" altLang="ko-KR" sz="1300" b="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/>
                      <a:endParaRPr lang="en-US" altLang="ko-KR" sz="1300" b="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3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상관</a:t>
                      </a:r>
                      <a:endParaRPr lang="en-US" altLang="ko-KR" sz="1300" b="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3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관계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두 변수 모두 순위 변수일 경우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스피어만</a:t>
                      </a:r>
                      <a:r>
                        <a:rPr lang="ko-KR" altLang="en-US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순위 상관계수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피어슨</a:t>
                      </a:r>
                      <a:r>
                        <a:rPr lang="ko-KR" altLang="en-US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상관계수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09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한 변수는 </a:t>
                      </a:r>
                      <a:r>
                        <a:rPr lang="ko-KR" altLang="en-US" sz="1400" b="0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수치형</a:t>
                      </a:r>
                      <a:endParaRPr lang="en-US" altLang="ko-KR" sz="1400" b="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다른 한 변수는 이산적 이진형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Point-</a:t>
                      </a:r>
                      <a:r>
                        <a:rPr lang="en-US" altLang="ko-KR" sz="1400" b="0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Biserial</a:t>
                      </a:r>
                      <a:r>
                        <a:rPr lang="en-US" altLang="ko-KR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상관계수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09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한 변수는 </a:t>
                      </a:r>
                      <a:r>
                        <a:rPr lang="ko-KR" altLang="en-US" sz="1400" b="0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수치형</a:t>
                      </a:r>
                      <a:r>
                        <a:rPr lang="en-US" altLang="ko-KR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다른 한 변수는 연속적 이진형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Biserial</a:t>
                      </a:r>
                      <a:r>
                        <a:rPr lang="en-US" altLang="ko-KR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상관계수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53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개의 범주형 변수간의 상관관계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카이제곱</a:t>
                      </a:r>
                      <a:r>
                        <a:rPr lang="ko-KR" altLang="en-US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검정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없음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53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개 집단의 평균 비교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Mann-Whitney U-test</a:t>
                      </a:r>
                      <a:endParaRPr lang="ko-KR" altLang="en-US" sz="1400" b="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ko-KR" altLang="en-US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검정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53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개 이상 집단의 평균 비교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Kruskal</a:t>
                      </a:r>
                      <a:r>
                        <a:rPr lang="en-US" altLang="ko-KR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-Wallis H-test</a:t>
                      </a:r>
                      <a:endParaRPr lang="ko-KR" altLang="en-US" sz="1400" b="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ANOVA</a:t>
                      </a:r>
                      <a:endParaRPr lang="ko-KR" altLang="en-US" sz="1400" b="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 bwMode="auto">
          <a:xfrm>
            <a:off x="1000100" y="40192"/>
            <a:ext cx="8001056" cy="6842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rtl="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 smtClean="0">
                <a:solidFill>
                  <a:srgbClr val="0070C0"/>
                </a:solidFill>
                <a:latin typeface="휴먼모음T"/>
                <a:ea typeface="휴먼모음T"/>
              </a:rPr>
              <a:t>Nonparametric Statistics for Non-Statisticians</a:t>
            </a:r>
            <a:endParaRPr kumimoji="1" lang="en-US" altLang="ko-KR" sz="2400" kern="1200" dirty="0" smtClean="0">
              <a:solidFill>
                <a:srgbClr val="0070C0"/>
              </a:solidFill>
              <a:latin typeface="휴먼모음T"/>
              <a:ea typeface="휴먼모음T"/>
              <a:cs typeface="+mn-cs"/>
            </a:endParaRPr>
          </a:p>
          <a:p>
            <a:pPr rtl="0" fontAlgn="base" latinLnBrk="1">
              <a:spcBef>
                <a:spcPct val="0"/>
              </a:spcBef>
              <a:spcAft>
                <a:spcPct val="0"/>
              </a:spcAft>
            </a:pPr>
            <a:r>
              <a:rPr lang="ko-KR" altLang="en-US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앞 슬라이드의 표 중 몇 가지만 정리함</a:t>
            </a:r>
            <a:endParaRPr kumimoji="1" lang="ko-KR" altLang="en-US" sz="1600" kern="1200" dirty="0">
              <a:solidFill>
                <a:srgbClr val="CC9900"/>
              </a:solidFill>
              <a:latin typeface="휴먼모음T"/>
              <a:ea typeface="휴먼모음T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172988" y="30144"/>
            <a:ext cx="785818" cy="6942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kern="1200" dirty="0" smtClean="0">
                <a:solidFill>
                  <a:srgbClr val="CC9900"/>
                </a:solidFill>
                <a:latin typeface="휴먼모음T"/>
                <a:ea typeface="휴먼모음T"/>
                <a:cs typeface="+mn-cs"/>
              </a:rPr>
              <a:t>도서제목</a:t>
            </a:r>
            <a:endParaRPr kumimoji="1" lang="ko-KR" altLang="en-US" sz="2000" kern="1200" dirty="0">
              <a:solidFill>
                <a:srgbClr val="CC9900"/>
              </a:solidFill>
              <a:latin typeface="휴먼모음T"/>
              <a:ea typeface="휴먼모음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7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780050"/>
            <a:ext cx="7715304" cy="136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1800" dirty="0" smtClean="0"/>
              <a:t>두 집단의 차이가 존재하는지 검정하고자 함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독립표본 </a:t>
            </a:r>
            <a:r>
              <a:rPr lang="en-US" altLang="ko-KR" sz="1800" dirty="0" smtClean="0"/>
              <a:t>T</a:t>
            </a:r>
            <a:r>
              <a:rPr lang="ko-KR" altLang="en-US" sz="1800" dirty="0" smtClean="0"/>
              <a:t>검정</a:t>
            </a:r>
            <a:r>
              <a:rPr lang="en-US" altLang="ko-KR" sz="1800" dirty="0" smtClean="0"/>
              <a:t>) </a:t>
            </a:r>
          </a:p>
          <a:p>
            <a:pPr lvl="1">
              <a:lnSpc>
                <a:spcPct val="120000"/>
              </a:lnSpc>
            </a:pPr>
            <a:endParaRPr lang="en-US" altLang="ko-KR" sz="1400" dirty="0" smtClean="0"/>
          </a:p>
          <a:p>
            <a:pPr>
              <a:lnSpc>
                <a:spcPct val="120000"/>
              </a:lnSpc>
            </a:pPr>
            <a:r>
              <a:rPr lang="ko-KR" altLang="en-US" sz="1800" dirty="0" smtClean="0"/>
              <a:t>아침식사 여부가 학생들의 성적에 영향을 미치는가</a:t>
            </a:r>
            <a:r>
              <a:rPr lang="en-US" altLang="ko-KR" sz="1800" dirty="0" smtClean="0"/>
              <a:t>?</a:t>
            </a:r>
          </a:p>
          <a:p>
            <a:pPr lvl="1">
              <a:lnSpc>
                <a:spcPct val="120000"/>
              </a:lnSpc>
            </a:pPr>
            <a:r>
              <a:rPr lang="ko-KR" altLang="en-US" sz="1400" dirty="0" smtClean="0"/>
              <a:t>아침식사를 한 학생 그룹과 아침식사를 하지 않는 학생 그룹 간에 성적의 차이가 존재하는가</a:t>
            </a:r>
            <a:r>
              <a:rPr lang="en-US" altLang="ko-KR" sz="1400" dirty="0" smtClean="0"/>
              <a:t>?</a:t>
            </a:r>
          </a:p>
          <a:p>
            <a:pPr lvl="1">
              <a:lnSpc>
                <a:spcPct val="120000"/>
              </a:lnSpc>
            </a:pPr>
            <a:r>
              <a:rPr lang="ko-KR" altLang="en-US" sz="1400" dirty="0" smtClean="0"/>
              <a:t>시험 성적은 일반적으로 정규분포를 따르기 때문에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이 분석은 </a:t>
            </a:r>
            <a:r>
              <a:rPr lang="en-US" altLang="ko-KR" sz="1400" dirty="0" smtClean="0"/>
              <a:t>T</a:t>
            </a:r>
            <a:r>
              <a:rPr lang="ko-KR" altLang="en-US" sz="1400" dirty="0" smtClean="0"/>
              <a:t>검정을 사용할 수 있다</a:t>
            </a:r>
            <a:r>
              <a:rPr lang="en-US" altLang="ko-KR" sz="1400" dirty="0" smtClean="0"/>
              <a:t>.</a:t>
            </a:r>
          </a:p>
          <a:p>
            <a:pPr lvl="1">
              <a:lnSpc>
                <a:spcPct val="120000"/>
              </a:lnSpc>
            </a:pPr>
            <a:endParaRPr lang="en-US" altLang="ko-KR" sz="1400" dirty="0" smtClean="0"/>
          </a:p>
          <a:p>
            <a:pPr lvl="1">
              <a:lnSpc>
                <a:spcPct val="120000"/>
              </a:lnSpc>
            </a:pPr>
            <a:endParaRPr lang="en-US" altLang="ko-KR" sz="1400" dirty="0" smtClean="0"/>
          </a:p>
          <a:p>
            <a:pPr lvl="1">
              <a:lnSpc>
                <a:spcPct val="120000"/>
              </a:lnSpc>
            </a:pPr>
            <a:endParaRPr lang="en-US" altLang="ko-KR" sz="1400" dirty="0" smtClean="0"/>
          </a:p>
          <a:p>
            <a:pPr lvl="1">
              <a:lnSpc>
                <a:spcPct val="120000"/>
              </a:lnSpc>
            </a:pPr>
            <a:endParaRPr lang="en-US" altLang="ko-KR" sz="1400" dirty="0" smtClean="0"/>
          </a:p>
          <a:p>
            <a:pPr lvl="1">
              <a:lnSpc>
                <a:spcPct val="120000"/>
              </a:lnSpc>
            </a:pPr>
            <a:endParaRPr lang="en-US" altLang="ko-KR" sz="1400" dirty="0" smtClean="0"/>
          </a:p>
          <a:p>
            <a:pPr lvl="1">
              <a:lnSpc>
                <a:spcPct val="120000"/>
              </a:lnSpc>
            </a:pPr>
            <a:endParaRPr lang="en-US" altLang="ko-KR" sz="1400" dirty="0" smtClean="0"/>
          </a:p>
          <a:p>
            <a:pPr>
              <a:lnSpc>
                <a:spcPct val="120000"/>
              </a:lnSpc>
            </a:pPr>
            <a:r>
              <a:rPr lang="en-US" altLang="ko-KR" sz="1800" dirty="0" smtClean="0"/>
              <a:t>T</a:t>
            </a:r>
            <a:r>
              <a:rPr lang="ko-KR" altLang="en-US" sz="1800" dirty="0" smtClean="0"/>
              <a:t>검정 수행 결과</a:t>
            </a:r>
            <a:endParaRPr lang="en-US" altLang="ko-KR" sz="1800" dirty="0" smtClean="0"/>
          </a:p>
        </p:txBody>
      </p:sp>
      <p:sp>
        <p:nvSpPr>
          <p:cNvPr id="4" name="직사각형 3"/>
          <p:cNvSpPr/>
          <p:nvPr/>
        </p:nvSpPr>
        <p:spPr bwMode="auto">
          <a:xfrm>
            <a:off x="1000100" y="40192"/>
            <a:ext cx="8001056" cy="6842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rtl="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 smtClean="0">
                <a:solidFill>
                  <a:srgbClr val="0070C0"/>
                </a:solidFill>
                <a:latin typeface="휴먼모음T"/>
                <a:ea typeface="휴먼모음T"/>
              </a:rPr>
              <a:t>Nonparametric Statistics for Non-Statisticians</a:t>
            </a:r>
            <a:endParaRPr kumimoji="1" lang="en-US" altLang="ko-KR" sz="2400" kern="1200" dirty="0" smtClean="0">
              <a:solidFill>
                <a:srgbClr val="0070C0"/>
              </a:solidFill>
              <a:latin typeface="휴먼모음T"/>
              <a:ea typeface="휴먼모음T"/>
              <a:cs typeface="+mn-cs"/>
            </a:endParaRPr>
          </a:p>
          <a:p>
            <a:pPr rtl="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P6. </a:t>
            </a:r>
            <a:r>
              <a:rPr lang="ko-KR" altLang="en-US" sz="1600" dirty="0" err="1" smtClean="0">
                <a:solidFill>
                  <a:srgbClr val="CC9900"/>
                </a:solidFill>
                <a:latin typeface="휴먼모음T"/>
                <a:ea typeface="휴먼모음T"/>
              </a:rPr>
              <a:t>모수적</a:t>
            </a:r>
            <a:r>
              <a:rPr lang="ko-KR" altLang="en-US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 방법의 간단한 적용 예 </a:t>
            </a:r>
            <a:r>
              <a:rPr lang="en-US" altLang="ko-KR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(</a:t>
            </a:r>
            <a:r>
              <a:rPr lang="ko-KR" altLang="en-US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필요성</a:t>
            </a:r>
            <a:r>
              <a:rPr lang="en-US" altLang="ko-KR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)</a:t>
            </a:r>
            <a:endParaRPr kumimoji="1" lang="ko-KR" altLang="en-US" sz="1600" kern="1200" dirty="0">
              <a:solidFill>
                <a:srgbClr val="CC9900"/>
              </a:solidFill>
              <a:latin typeface="휴먼모음T"/>
              <a:ea typeface="휴먼모음T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172988" y="30144"/>
            <a:ext cx="785818" cy="6942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kern="1200" dirty="0" smtClean="0">
                <a:solidFill>
                  <a:srgbClr val="CC9900"/>
                </a:solidFill>
                <a:latin typeface="휴먼모음T"/>
                <a:ea typeface="휴먼모음T"/>
                <a:cs typeface="+mn-cs"/>
              </a:rPr>
              <a:t>도서제목</a:t>
            </a:r>
            <a:endParaRPr kumimoji="1" lang="ko-KR" altLang="en-US" sz="2000" kern="1200" dirty="0">
              <a:solidFill>
                <a:srgbClr val="CC9900"/>
              </a:solidFill>
              <a:latin typeface="휴먼모음T"/>
              <a:ea typeface="휴먼모음T"/>
              <a:cs typeface="+mn-cs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833454" y="2857496"/>
          <a:ext cx="6810380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908"/>
                <a:gridCol w="3575472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Students</a:t>
                      </a:r>
                      <a:r>
                        <a:rPr lang="en-US" altLang="ko-KR" sz="1600" baseline="0" dirty="0" smtClean="0"/>
                        <a:t> Who Ate Breakfast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Students</a:t>
                      </a:r>
                      <a:r>
                        <a:rPr lang="en-US" altLang="ko-KR" sz="1600" baseline="0" dirty="0" smtClean="0"/>
                        <a:t> Who Skipped Breakfast</a:t>
                      </a:r>
                      <a:endParaRPr lang="ko-KR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87</a:t>
                      </a:r>
                    </a:p>
                    <a:p>
                      <a:pPr latinLnBrk="1"/>
                      <a:r>
                        <a:rPr lang="en-US" altLang="ko-KR" sz="1600" dirty="0" smtClean="0"/>
                        <a:t>96</a:t>
                      </a:r>
                    </a:p>
                    <a:p>
                      <a:pPr latinLnBrk="1"/>
                      <a:r>
                        <a:rPr lang="en-US" altLang="ko-KR" sz="1600" dirty="0" smtClean="0"/>
                        <a:t>92</a:t>
                      </a:r>
                    </a:p>
                    <a:p>
                      <a:pPr latinLnBrk="1"/>
                      <a:r>
                        <a:rPr lang="en-US" altLang="ko-KR" sz="1600" dirty="0" smtClean="0"/>
                        <a:t>84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93</a:t>
                      </a:r>
                    </a:p>
                    <a:p>
                      <a:pPr latinLnBrk="1"/>
                      <a:r>
                        <a:rPr lang="en-US" altLang="ko-KR" sz="1600" dirty="0" smtClean="0"/>
                        <a:t>83</a:t>
                      </a:r>
                    </a:p>
                    <a:p>
                      <a:pPr latinLnBrk="1"/>
                      <a:r>
                        <a:rPr lang="en-US" altLang="ko-KR" sz="1600" dirty="0" smtClean="0"/>
                        <a:t>79</a:t>
                      </a:r>
                    </a:p>
                    <a:p>
                      <a:pPr latinLnBrk="1"/>
                      <a:r>
                        <a:rPr lang="en-US" altLang="ko-KR" sz="1600" dirty="0" smtClean="0"/>
                        <a:t>73</a:t>
                      </a:r>
                      <a:endParaRPr lang="ko-KR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 bwMode="auto">
          <a:xfrm>
            <a:off x="4694780" y="5208678"/>
            <a:ext cx="857256" cy="8572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sp>
        <p:nvSpPr>
          <p:cNvPr id="12" name="Text Box 150"/>
          <p:cNvSpPr txBox="1">
            <a:spLocks noChangeArrowheads="1"/>
          </p:cNvSpPr>
          <p:nvPr/>
        </p:nvSpPr>
        <p:spPr bwMode="auto">
          <a:xfrm>
            <a:off x="5929322" y="3786190"/>
            <a:ext cx="3004349" cy="978729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1200" b="0" dirty="0" smtClean="0">
                <a:solidFill>
                  <a:schemeClr val="accent2"/>
                </a:solidFill>
                <a:latin typeface="+mn-ea"/>
              </a:rPr>
              <a:t>유의확률이 </a:t>
            </a:r>
            <a:r>
              <a:rPr lang="en-US" altLang="ko-KR" sz="1200" b="0" dirty="0" smtClean="0">
                <a:solidFill>
                  <a:schemeClr val="accent2"/>
                </a:solidFill>
                <a:latin typeface="+mn-ea"/>
              </a:rPr>
              <a:t>0.179 (&gt;0.05) </a:t>
            </a:r>
            <a:r>
              <a:rPr lang="ko-KR" altLang="en-US" sz="1200" b="0" dirty="0" smtClean="0">
                <a:solidFill>
                  <a:schemeClr val="accent2"/>
                </a:solidFill>
                <a:latin typeface="+mn-ea"/>
              </a:rPr>
              <a:t>이므로 귀무가설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1200" b="0" dirty="0" smtClean="0">
                <a:solidFill>
                  <a:schemeClr val="accent2"/>
                </a:solidFill>
                <a:latin typeface="+mn-ea"/>
              </a:rPr>
              <a:t>을 기각할 수 없다</a:t>
            </a:r>
            <a:r>
              <a:rPr lang="en-US" altLang="ko-KR" sz="1200" b="0" dirty="0" smtClean="0">
                <a:solidFill>
                  <a:schemeClr val="accent2"/>
                </a:solidFill>
                <a:latin typeface="+mn-ea"/>
              </a:rPr>
              <a:t>. (</a:t>
            </a:r>
            <a:r>
              <a:rPr lang="ko-KR" altLang="en-US" sz="1200" b="0" dirty="0" err="1" smtClean="0">
                <a:solidFill>
                  <a:schemeClr val="accent2"/>
                </a:solidFill>
                <a:latin typeface="+mn-ea"/>
              </a:rPr>
              <a:t>귀무가설</a:t>
            </a:r>
            <a:r>
              <a:rPr lang="en-US" altLang="ko-KR" sz="1200" b="0" dirty="0" smtClean="0">
                <a:solidFill>
                  <a:schemeClr val="accent2"/>
                </a:solidFill>
                <a:latin typeface="+mn-ea"/>
              </a:rPr>
              <a:t>: </a:t>
            </a:r>
            <a:r>
              <a:rPr lang="ko-KR" altLang="en-US" sz="1200" b="0" dirty="0" err="1" smtClean="0">
                <a:solidFill>
                  <a:schemeClr val="accent2"/>
                </a:solidFill>
                <a:latin typeface="+mn-ea"/>
              </a:rPr>
              <a:t>평균차</a:t>
            </a:r>
            <a:r>
              <a:rPr lang="ko-KR" altLang="en-US" sz="1200" b="0" dirty="0" smtClean="0">
                <a:solidFill>
                  <a:schemeClr val="accent2"/>
                </a:solidFill>
                <a:latin typeface="+mn-ea"/>
              </a:rPr>
              <a:t> 없음</a:t>
            </a:r>
            <a:r>
              <a:rPr lang="en-US" altLang="ko-KR" sz="1200" b="0" dirty="0" smtClean="0">
                <a:solidFill>
                  <a:schemeClr val="accent2"/>
                </a:solidFill>
                <a:latin typeface="+mn-ea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1200" b="0" dirty="0" smtClean="0">
                <a:solidFill>
                  <a:schemeClr val="accent2"/>
                </a:solidFill>
                <a:latin typeface="+mn-ea"/>
              </a:rPr>
              <a:t>즉</a:t>
            </a:r>
            <a:r>
              <a:rPr lang="en-US" altLang="ko-KR" sz="1200" b="0" dirty="0" smtClean="0">
                <a:solidFill>
                  <a:schemeClr val="accent2"/>
                </a:solidFill>
                <a:latin typeface="+mn-ea"/>
              </a:rPr>
              <a:t>, </a:t>
            </a:r>
            <a:r>
              <a:rPr lang="ko-KR" altLang="en-US" sz="1200" b="0" dirty="0" smtClean="0">
                <a:solidFill>
                  <a:schemeClr val="accent2"/>
                </a:solidFill>
                <a:latin typeface="+mn-ea"/>
              </a:rPr>
              <a:t>두 그룹의 </a:t>
            </a:r>
            <a:r>
              <a:rPr lang="ko-KR" altLang="en-US" sz="1200" b="0" dirty="0" err="1" smtClean="0">
                <a:solidFill>
                  <a:schemeClr val="accent2"/>
                </a:solidFill>
                <a:latin typeface="+mn-ea"/>
              </a:rPr>
              <a:t>평균차는</a:t>
            </a:r>
            <a:r>
              <a:rPr lang="ko-KR" altLang="en-US" sz="1200" b="0" dirty="0" smtClean="0">
                <a:solidFill>
                  <a:schemeClr val="accent2"/>
                </a:solidFill>
                <a:latin typeface="+mn-ea"/>
              </a:rPr>
              <a:t> 없다</a:t>
            </a:r>
            <a:r>
              <a:rPr lang="en-US" altLang="ko-KR" sz="1200" b="0" dirty="0" smtClean="0">
                <a:solidFill>
                  <a:schemeClr val="accent2"/>
                </a:solidFill>
                <a:latin typeface="+mn-ea"/>
              </a:rPr>
              <a:t>. 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1200" b="0" dirty="0" smtClean="0">
                <a:solidFill>
                  <a:schemeClr val="accent2"/>
                </a:solidFill>
                <a:latin typeface="+mn-ea"/>
              </a:rPr>
              <a:t>아침식사는 성적에 영향을 주지 않는다</a:t>
            </a:r>
            <a:r>
              <a:rPr lang="en-US" altLang="ko-KR" sz="1200" b="0" dirty="0" smtClean="0">
                <a:solidFill>
                  <a:schemeClr val="accent2"/>
                </a:solidFill>
                <a:latin typeface="+mn-ea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1800" dirty="0" smtClean="0"/>
              <a:t>입력 데이터가 순위로 변경해보자</a:t>
            </a:r>
            <a:r>
              <a:rPr lang="en-US" altLang="ko-KR" sz="1800" dirty="0" smtClean="0"/>
              <a:t>. </a:t>
            </a:r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ko-KR" altLang="en-US" sz="1800" dirty="0" smtClean="0"/>
              <a:t>위 데이터는 정규분포의 가정을 만족하지 않으므로 </a:t>
            </a:r>
            <a:r>
              <a:rPr lang="ko-KR" altLang="en-US" sz="1800" dirty="0" err="1" smtClean="0"/>
              <a:t>비모수적</a:t>
            </a:r>
            <a:r>
              <a:rPr lang="ko-KR" altLang="en-US" sz="1800" dirty="0" smtClean="0"/>
              <a:t> 분석방법을 사용해야 함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Mann Whitney U-test </a:t>
            </a:r>
            <a:r>
              <a:rPr lang="ko-KR" altLang="en-US" sz="1800" dirty="0" smtClean="0"/>
              <a:t>분석 </a:t>
            </a:r>
            <a:r>
              <a:rPr lang="en-US" altLang="ko-KR" sz="1800" dirty="0" smtClean="0"/>
              <a:t>(T</a:t>
            </a:r>
            <a:r>
              <a:rPr lang="ko-KR" altLang="en-US" sz="1800" dirty="0" smtClean="0"/>
              <a:t>검정에 대응되는 </a:t>
            </a:r>
            <a:r>
              <a:rPr lang="ko-KR" altLang="en-US" sz="1800" dirty="0" err="1" smtClean="0"/>
              <a:t>비모수적</a:t>
            </a:r>
            <a:r>
              <a:rPr lang="ko-KR" altLang="en-US" sz="1800" dirty="0" smtClean="0"/>
              <a:t> 분석법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  <p:sp>
        <p:nvSpPr>
          <p:cNvPr id="4" name="직사각형 3"/>
          <p:cNvSpPr/>
          <p:nvPr/>
        </p:nvSpPr>
        <p:spPr bwMode="auto">
          <a:xfrm>
            <a:off x="1000100" y="40192"/>
            <a:ext cx="8001056" cy="6842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rtl="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 smtClean="0">
                <a:solidFill>
                  <a:srgbClr val="0070C0"/>
                </a:solidFill>
                <a:latin typeface="휴먼모음T"/>
                <a:ea typeface="휴먼모음T"/>
              </a:rPr>
              <a:t>Nonparametric Statistics for Non-Statisticians</a:t>
            </a:r>
            <a:endParaRPr kumimoji="1" lang="en-US" altLang="ko-KR" sz="2400" kern="1200" dirty="0" smtClean="0">
              <a:solidFill>
                <a:srgbClr val="0070C0"/>
              </a:solidFill>
              <a:latin typeface="휴먼모음T"/>
              <a:ea typeface="휴먼모음T"/>
              <a:cs typeface="+mn-cs"/>
            </a:endParaRPr>
          </a:p>
          <a:p>
            <a:pPr rtl="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P6. </a:t>
            </a:r>
            <a:r>
              <a:rPr lang="ko-KR" altLang="en-US" sz="1600" dirty="0" err="1" smtClean="0">
                <a:solidFill>
                  <a:srgbClr val="CC9900"/>
                </a:solidFill>
                <a:latin typeface="휴먼모음T"/>
                <a:ea typeface="휴먼모음T"/>
              </a:rPr>
              <a:t>모수적</a:t>
            </a:r>
            <a:r>
              <a:rPr lang="ko-KR" altLang="en-US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 방법의 간단한 적용 예 </a:t>
            </a:r>
            <a:r>
              <a:rPr lang="en-US" altLang="ko-KR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(</a:t>
            </a:r>
            <a:r>
              <a:rPr lang="ko-KR" altLang="en-US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필요성</a:t>
            </a:r>
            <a:r>
              <a:rPr lang="en-US" altLang="ko-KR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)</a:t>
            </a:r>
            <a:endParaRPr kumimoji="1" lang="ko-KR" altLang="en-US" sz="1600" kern="1200" dirty="0">
              <a:solidFill>
                <a:srgbClr val="CC9900"/>
              </a:solidFill>
              <a:latin typeface="휴먼모음T"/>
              <a:ea typeface="휴먼모음T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172988" y="30144"/>
            <a:ext cx="785818" cy="6942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kern="1200" dirty="0" smtClean="0">
                <a:solidFill>
                  <a:srgbClr val="CC9900"/>
                </a:solidFill>
                <a:latin typeface="휴먼모음T"/>
                <a:ea typeface="휴먼모음T"/>
                <a:cs typeface="+mn-cs"/>
              </a:rPr>
              <a:t>도서제목</a:t>
            </a:r>
            <a:endParaRPr kumimoji="1" lang="ko-KR" altLang="en-US" sz="2000" kern="1200" dirty="0">
              <a:solidFill>
                <a:srgbClr val="CC9900"/>
              </a:solidFill>
              <a:latin typeface="휴먼모음T"/>
              <a:ea typeface="휴먼모음T"/>
              <a:cs typeface="+mn-cs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048296" y="1000108"/>
          <a:ext cx="1952596" cy="2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298"/>
                <a:gridCol w="976298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Value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Rank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73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79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83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84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87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92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93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96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2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3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4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5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6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7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63006" y="1520270"/>
          <a:ext cx="407196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2286016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Students</a:t>
                      </a:r>
                      <a:r>
                        <a:rPr lang="en-US" altLang="ko-KR" sz="1600" baseline="0" dirty="0" smtClean="0"/>
                        <a:t> Who Ate Breakfast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Students</a:t>
                      </a:r>
                      <a:r>
                        <a:rPr lang="en-US" altLang="ko-KR" sz="1600" baseline="0" dirty="0" smtClean="0"/>
                        <a:t> Who Skipped Breakfast</a:t>
                      </a:r>
                      <a:endParaRPr lang="ko-KR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5</a:t>
                      </a:r>
                    </a:p>
                    <a:p>
                      <a:pPr latinLnBrk="1"/>
                      <a:r>
                        <a:rPr lang="en-US" altLang="ko-KR" sz="1600" dirty="0" smtClean="0"/>
                        <a:t>8</a:t>
                      </a:r>
                    </a:p>
                    <a:p>
                      <a:pPr latinLnBrk="1"/>
                      <a:r>
                        <a:rPr lang="en-US" altLang="ko-KR" sz="1600" dirty="0" smtClean="0"/>
                        <a:t>6</a:t>
                      </a:r>
                    </a:p>
                    <a:p>
                      <a:pPr latinLnBrk="1"/>
                      <a:r>
                        <a:rPr lang="en-US" altLang="ko-KR" sz="1600" dirty="0" smtClean="0"/>
                        <a:t>4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7</a:t>
                      </a:r>
                    </a:p>
                    <a:p>
                      <a:pPr latinLnBrk="1"/>
                      <a:r>
                        <a:rPr lang="en-US" altLang="ko-KR" sz="1600" dirty="0" smtClean="0"/>
                        <a:t>3</a:t>
                      </a:r>
                    </a:p>
                    <a:p>
                      <a:pPr latinLnBrk="1"/>
                      <a:r>
                        <a:rPr lang="en-US" altLang="ko-KR" sz="1600" dirty="0" smtClean="0"/>
                        <a:t>2</a:t>
                      </a:r>
                    </a:p>
                    <a:p>
                      <a:pPr latinLnBrk="1"/>
                      <a:r>
                        <a:rPr lang="en-US" altLang="ko-KR" sz="1600" dirty="0" smtClean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0825" y="998556"/>
            <a:ext cx="8569325" cy="50736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ko-KR" sz="1800" dirty="0" smtClean="0"/>
              <a:t>2. Testing Data for Normality</a:t>
            </a:r>
          </a:p>
          <a:p>
            <a:pPr lvl="5">
              <a:lnSpc>
                <a:spcPct val="130000"/>
              </a:lnSpc>
            </a:pPr>
            <a:endParaRPr lang="en-US" altLang="ko-KR" sz="800" dirty="0" smtClean="0"/>
          </a:p>
          <a:p>
            <a:pPr lvl="1">
              <a:lnSpc>
                <a:spcPct val="130000"/>
              </a:lnSpc>
            </a:pPr>
            <a:r>
              <a:rPr lang="ko-KR" altLang="en-US" sz="1600" dirty="0" smtClean="0"/>
              <a:t>정규분포를 만족하기 위해서는 아래의 첨도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왜도가</a:t>
            </a:r>
            <a:r>
              <a:rPr lang="ko-KR" altLang="en-US" sz="1600" dirty="0" smtClean="0"/>
              <a:t> 없어야 함</a:t>
            </a:r>
            <a:endParaRPr lang="en-US" altLang="ko-KR" sz="1600" dirty="0" smtClean="0"/>
          </a:p>
          <a:p>
            <a:pPr lvl="1">
              <a:lnSpc>
                <a:spcPct val="130000"/>
              </a:lnSpc>
            </a:pPr>
            <a:endParaRPr lang="en-US" altLang="ko-KR" dirty="0" smtClean="0"/>
          </a:p>
          <a:p>
            <a:pPr lvl="2">
              <a:lnSpc>
                <a:spcPct val="130000"/>
              </a:lnSpc>
            </a:pPr>
            <a:endParaRPr lang="en-US" altLang="ko-KR" sz="1200" dirty="0" smtClean="0"/>
          </a:p>
          <a:p>
            <a:pPr lvl="2">
              <a:lnSpc>
                <a:spcPct val="130000"/>
              </a:lnSpc>
            </a:pPr>
            <a:endParaRPr lang="en-US" altLang="ko-KR" sz="1200" dirty="0" smtClean="0"/>
          </a:p>
          <a:p>
            <a:pPr lvl="3">
              <a:lnSpc>
                <a:spcPct val="130000"/>
              </a:lnSpc>
              <a:buNone/>
            </a:pPr>
            <a:r>
              <a:rPr lang="en-US" altLang="ko-KR" sz="1600" dirty="0" smtClean="0"/>
              <a:t>			</a:t>
            </a:r>
            <a:endParaRPr lang="en-US" altLang="ko-KR" sz="1100" dirty="0" smtClean="0"/>
          </a:p>
          <a:p>
            <a:pPr lvl="1">
              <a:lnSpc>
                <a:spcPct val="130000"/>
              </a:lnSpc>
            </a:pPr>
            <a:r>
              <a:rPr lang="ko-KR" altLang="en-US" sz="1600" dirty="0" smtClean="0"/>
              <a:t>첨도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왜도를</a:t>
            </a:r>
            <a:r>
              <a:rPr lang="ko-KR" altLang="en-US" sz="1600" dirty="0" smtClean="0"/>
              <a:t> 평가하는 수식</a:t>
            </a:r>
            <a:endParaRPr lang="en-US" altLang="ko-KR" sz="1600" dirty="0" smtClean="0"/>
          </a:p>
          <a:p>
            <a:pPr lvl="1">
              <a:lnSpc>
                <a:spcPct val="130000"/>
              </a:lnSpc>
            </a:pPr>
            <a:r>
              <a:rPr lang="en-US" altLang="ko-KR" sz="1600" dirty="0" smtClean="0"/>
              <a:t>SPSS</a:t>
            </a:r>
            <a:r>
              <a:rPr lang="ko-KR" altLang="en-US" sz="1600" dirty="0" smtClean="0"/>
              <a:t>에서 첨도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왜도를</a:t>
            </a:r>
            <a:r>
              <a:rPr lang="ko-KR" altLang="en-US" sz="1600" dirty="0" smtClean="0"/>
              <a:t> 측정하는 방법</a:t>
            </a:r>
            <a:endParaRPr lang="en-US" altLang="ko-KR" sz="1600" dirty="0" smtClean="0"/>
          </a:p>
          <a:p>
            <a:pPr lvl="3">
              <a:lnSpc>
                <a:spcPct val="130000"/>
              </a:lnSpc>
            </a:pPr>
            <a:endParaRPr lang="en-US" altLang="ko-KR" sz="1100" dirty="0" smtClean="0"/>
          </a:p>
          <a:p>
            <a:pPr lvl="1">
              <a:lnSpc>
                <a:spcPct val="130000"/>
              </a:lnSpc>
            </a:pPr>
            <a:r>
              <a:rPr lang="ko-KR" altLang="en-US" sz="1600" dirty="0" smtClean="0"/>
              <a:t>정규분포 여부에 따른 분석방법 선택</a:t>
            </a:r>
            <a:endParaRPr lang="en-US" altLang="ko-KR" sz="1600" dirty="0" smtClean="0"/>
          </a:p>
        </p:txBody>
      </p:sp>
      <p:sp>
        <p:nvSpPr>
          <p:cNvPr id="4" name="직사각형 3"/>
          <p:cNvSpPr/>
          <p:nvPr/>
        </p:nvSpPr>
        <p:spPr bwMode="auto">
          <a:xfrm>
            <a:off x="1000100" y="40192"/>
            <a:ext cx="8001056" cy="6842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rtl="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 smtClean="0">
                <a:solidFill>
                  <a:srgbClr val="0070C0"/>
                </a:solidFill>
                <a:latin typeface="휴먼모음T"/>
                <a:ea typeface="휴먼모음T"/>
              </a:rPr>
              <a:t>Nonparametric Statistics for Non-Statisticians</a:t>
            </a:r>
            <a:endParaRPr kumimoji="1" lang="en-US" altLang="ko-KR" sz="2400" kern="1200" dirty="0" smtClean="0">
              <a:solidFill>
                <a:srgbClr val="0070C0"/>
              </a:solidFill>
              <a:latin typeface="휴먼모음T"/>
              <a:ea typeface="휴먼모음T"/>
              <a:cs typeface="+mn-cs"/>
            </a:endParaRPr>
          </a:p>
          <a:p>
            <a:pPr rtl="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P12-28 </a:t>
            </a:r>
            <a:r>
              <a:rPr lang="ko-KR" altLang="en-US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데이터의 </a:t>
            </a:r>
            <a:r>
              <a:rPr lang="ko-KR" altLang="en-US" sz="1600" dirty="0" err="1" smtClean="0">
                <a:solidFill>
                  <a:srgbClr val="CC9900"/>
                </a:solidFill>
                <a:latin typeface="휴먼모음T"/>
                <a:ea typeface="휴먼모음T"/>
              </a:rPr>
              <a:t>정규성</a:t>
            </a:r>
            <a:r>
              <a:rPr lang="en-US" altLang="ko-KR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(</a:t>
            </a:r>
            <a:r>
              <a:rPr lang="ko-KR" altLang="en-US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정규분포</a:t>
            </a:r>
            <a:r>
              <a:rPr lang="en-US" altLang="ko-KR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) </a:t>
            </a:r>
            <a:r>
              <a:rPr lang="ko-KR" altLang="en-US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점검과 분석방법의 선택 예</a:t>
            </a:r>
            <a:endParaRPr kumimoji="1" lang="ko-KR" altLang="en-US" sz="1600" kern="1200" dirty="0">
              <a:solidFill>
                <a:srgbClr val="CC9900"/>
              </a:solidFill>
              <a:latin typeface="휴먼모음T"/>
              <a:ea typeface="휴먼모음T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172988" y="30144"/>
            <a:ext cx="785818" cy="6942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kern="1200" dirty="0" smtClean="0">
                <a:solidFill>
                  <a:srgbClr val="CC9900"/>
                </a:solidFill>
                <a:latin typeface="휴먼모음T"/>
                <a:ea typeface="휴먼모음T"/>
                <a:cs typeface="+mn-cs"/>
              </a:rPr>
              <a:t>도서제목</a:t>
            </a:r>
            <a:endParaRPr kumimoji="1" lang="ko-KR" altLang="en-US" sz="2000" kern="1200" dirty="0">
              <a:solidFill>
                <a:srgbClr val="CC9900"/>
              </a:solidFill>
              <a:latin typeface="휴먼모음T"/>
              <a:ea typeface="휴먼모음T"/>
              <a:cs typeface="+mn-cs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071538" y="4786322"/>
          <a:ext cx="7500990" cy="10001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85950"/>
                <a:gridCol w="5715040"/>
              </a:tblGrid>
              <a:tr h="50006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0" dirty="0" smtClean="0">
                          <a:solidFill>
                            <a:srgbClr val="0070C0"/>
                          </a:solidFill>
                        </a:rPr>
                        <a:t>만족할 때</a:t>
                      </a:r>
                      <a:endParaRPr lang="ko-KR" alt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 smtClean="0">
                          <a:solidFill>
                            <a:srgbClr val="0070C0"/>
                          </a:solidFill>
                        </a:rPr>
                        <a:t>t-Test,</a:t>
                      </a:r>
                      <a:r>
                        <a:rPr lang="en-US" altLang="ko-KR" sz="1600" b="0" baseline="0" dirty="0" smtClean="0">
                          <a:solidFill>
                            <a:srgbClr val="0070C0"/>
                          </a:solidFill>
                        </a:rPr>
                        <a:t> One-way ANOVA </a:t>
                      </a:r>
                      <a:endParaRPr lang="ko-KR" alt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solidFill>
                            <a:srgbClr val="0070C0"/>
                          </a:solidFill>
                        </a:rPr>
                        <a:t>만족 못할 때</a:t>
                      </a:r>
                      <a:endParaRPr lang="ko-KR" alt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 smtClean="0">
                          <a:solidFill>
                            <a:srgbClr val="0070C0"/>
                          </a:solidFill>
                        </a:rPr>
                        <a:t>Kolmogorov</a:t>
                      </a:r>
                      <a:r>
                        <a:rPr lang="en-US" altLang="ko-KR" sz="1600" dirty="0" smtClean="0">
                          <a:solidFill>
                            <a:srgbClr val="0070C0"/>
                          </a:solidFill>
                        </a:rPr>
                        <a:t>-Smirnov One-sample Test</a:t>
                      </a:r>
                      <a:endParaRPr lang="ko-KR" alt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071538" y="2071678"/>
          <a:ext cx="7500990" cy="10001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85950"/>
                <a:gridCol w="5715040"/>
              </a:tblGrid>
              <a:tr h="50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rgbClr val="0070C0"/>
                          </a:solidFill>
                        </a:rPr>
                        <a:t>Kurtosis (</a:t>
                      </a:r>
                      <a:r>
                        <a:rPr lang="ko-KR" altLang="en-US" sz="1600" b="0" dirty="0" smtClean="0">
                          <a:solidFill>
                            <a:srgbClr val="0070C0"/>
                          </a:solidFill>
                        </a:rPr>
                        <a:t>첨도</a:t>
                      </a:r>
                      <a:r>
                        <a:rPr lang="en-US" altLang="ko-KR" sz="1600" b="0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ko-KR" alt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0" dirty="0" smtClean="0">
                          <a:solidFill>
                            <a:srgbClr val="0070C0"/>
                          </a:solidFill>
                        </a:rPr>
                        <a:t>같은</a:t>
                      </a:r>
                      <a:r>
                        <a:rPr lang="en-US" altLang="ko-KR" sz="1600" b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600" b="0" dirty="0" err="1" smtClean="0">
                          <a:solidFill>
                            <a:srgbClr val="0070C0"/>
                          </a:solidFill>
                        </a:rPr>
                        <a:t>모수를</a:t>
                      </a:r>
                      <a:r>
                        <a:rPr lang="ko-KR" altLang="en-US" sz="1600" b="0" dirty="0" smtClean="0">
                          <a:solidFill>
                            <a:srgbClr val="0070C0"/>
                          </a:solidFill>
                        </a:rPr>
                        <a:t> 가진 정규분포보다 급하거나 완만한 경사를 갖는 분포</a:t>
                      </a:r>
                      <a:endParaRPr lang="ko-KR" alt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err="1" smtClean="0">
                          <a:solidFill>
                            <a:srgbClr val="0070C0"/>
                          </a:solidFill>
                        </a:rPr>
                        <a:t>Skewness</a:t>
                      </a:r>
                      <a:r>
                        <a:rPr lang="en-US" altLang="ko-KR" sz="1600" dirty="0" smtClean="0">
                          <a:solidFill>
                            <a:srgbClr val="0070C0"/>
                          </a:solidFill>
                        </a:rPr>
                        <a:t> (</a:t>
                      </a:r>
                      <a:r>
                        <a:rPr lang="ko-KR" altLang="en-US" sz="1600" dirty="0" smtClean="0">
                          <a:solidFill>
                            <a:srgbClr val="0070C0"/>
                          </a:solidFill>
                        </a:rPr>
                        <a:t>왜도</a:t>
                      </a:r>
                      <a:r>
                        <a:rPr lang="en-US" altLang="ko-KR" sz="1600" dirty="0" smtClean="0">
                          <a:solidFill>
                            <a:srgbClr val="0070C0"/>
                          </a:solidFill>
                        </a:rPr>
                        <a:t>) </a:t>
                      </a:r>
                      <a:endParaRPr lang="ko-KR" alt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>
                          <a:solidFill>
                            <a:srgbClr val="0070C0"/>
                          </a:solidFill>
                        </a:rPr>
                        <a:t>비대칭된</a:t>
                      </a:r>
                      <a:r>
                        <a:rPr lang="ko-KR" altLang="en-US" sz="1600" dirty="0" smtClean="0">
                          <a:solidFill>
                            <a:srgbClr val="0070C0"/>
                          </a:solidFill>
                        </a:rPr>
                        <a:t> 분포 </a:t>
                      </a:r>
                      <a:r>
                        <a:rPr lang="en-US" altLang="ko-KR" sz="1600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rgbClr val="0070C0"/>
                          </a:solidFill>
                        </a:rPr>
                        <a:t>뒤틀어짐</a:t>
                      </a:r>
                      <a:r>
                        <a:rPr lang="en-US" altLang="ko-KR" sz="1600" dirty="0" smtClean="0">
                          <a:solidFill>
                            <a:srgbClr val="0070C0"/>
                          </a:solidFill>
                        </a:rPr>
                        <a:t>) </a:t>
                      </a:r>
                      <a:endParaRPr lang="ko-KR" alt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ko-KR" sz="2000" dirty="0" smtClean="0"/>
              <a:t>5.2 Regression Pitfalls</a:t>
            </a:r>
          </a:p>
          <a:p>
            <a:pPr lvl="3">
              <a:lnSpc>
                <a:spcPct val="130000"/>
              </a:lnSpc>
            </a:pPr>
            <a:endParaRPr lang="en-US" altLang="ko-KR" sz="1000" dirty="0" smtClean="0"/>
          </a:p>
          <a:p>
            <a:pPr lvl="1">
              <a:lnSpc>
                <a:spcPct val="130000"/>
              </a:lnSpc>
            </a:pPr>
            <a:r>
              <a:rPr lang="en-US" altLang="ko-KR" sz="1600" dirty="0" smtClean="0"/>
              <a:t>5.2.1 </a:t>
            </a:r>
            <a:r>
              <a:rPr lang="en-US" altLang="ko-KR" sz="1600" dirty="0" smtClean="0">
                <a:solidFill>
                  <a:srgbClr val="C00000"/>
                </a:solidFill>
              </a:rPr>
              <a:t>Autocorrelation</a:t>
            </a:r>
            <a:r>
              <a:rPr lang="en-US" altLang="ko-KR" sz="1600" dirty="0" smtClean="0"/>
              <a:t> : </a:t>
            </a:r>
            <a:r>
              <a:rPr lang="ko-KR" altLang="en-US" sz="1600" dirty="0" smtClean="0"/>
              <a:t>자기상관성</a:t>
            </a:r>
            <a:endParaRPr lang="en-US" altLang="ko-KR" sz="1600" dirty="0" smtClean="0"/>
          </a:p>
          <a:p>
            <a:pPr lvl="1">
              <a:lnSpc>
                <a:spcPct val="130000"/>
              </a:lnSpc>
            </a:pPr>
            <a:r>
              <a:rPr lang="en-US" altLang="ko-KR" sz="1600" dirty="0" smtClean="0"/>
              <a:t>5.2.2 </a:t>
            </a:r>
            <a:r>
              <a:rPr lang="en-US" altLang="ko-KR" sz="1600" dirty="0" err="1" smtClean="0">
                <a:solidFill>
                  <a:srgbClr val="C00000"/>
                </a:solidFill>
              </a:rPr>
              <a:t>Multicollinearity</a:t>
            </a:r>
            <a:r>
              <a:rPr lang="en-US" altLang="ko-KR" sz="1600" dirty="0" smtClean="0"/>
              <a:t> : </a:t>
            </a:r>
            <a:r>
              <a:rPr lang="ko-KR" altLang="en-US" sz="1600" dirty="0" err="1" smtClean="0"/>
              <a:t>다중공선성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pPr lvl="1">
              <a:lnSpc>
                <a:spcPct val="130000"/>
              </a:lnSpc>
            </a:pPr>
            <a:r>
              <a:rPr lang="en-US" altLang="ko-KR" sz="1600" dirty="0" smtClean="0"/>
              <a:t>5.2.3 Excluding important predictor variables (</a:t>
            </a:r>
            <a:r>
              <a:rPr lang="ko-KR" altLang="en-US" sz="1600" dirty="0" smtClean="0"/>
              <a:t>중요 변수 제외</a:t>
            </a:r>
            <a:r>
              <a:rPr lang="en-US" altLang="ko-KR" sz="1600" dirty="0" smtClean="0"/>
              <a:t>) </a:t>
            </a:r>
          </a:p>
          <a:p>
            <a:pPr lvl="1">
              <a:lnSpc>
                <a:spcPct val="130000"/>
              </a:lnSpc>
            </a:pPr>
            <a:r>
              <a:rPr lang="en-US" altLang="ko-KR" sz="1600" dirty="0" smtClean="0"/>
              <a:t>5.2.4 </a:t>
            </a:r>
            <a:r>
              <a:rPr lang="en-US" altLang="ko-KR" sz="1600" dirty="0" err="1" smtClean="0"/>
              <a:t>Overfitting</a:t>
            </a:r>
            <a:r>
              <a:rPr lang="en-US" altLang="ko-KR" sz="1600" dirty="0" smtClean="0"/>
              <a:t> (</a:t>
            </a:r>
            <a:r>
              <a:rPr lang="ko-KR" altLang="en-US" sz="1600" dirty="0" err="1" smtClean="0"/>
              <a:t>과적합</a:t>
            </a:r>
            <a:r>
              <a:rPr lang="en-US" altLang="ko-KR" sz="1600" dirty="0" smtClean="0"/>
              <a:t>) </a:t>
            </a:r>
          </a:p>
          <a:p>
            <a:pPr lvl="1">
              <a:lnSpc>
                <a:spcPct val="130000"/>
              </a:lnSpc>
            </a:pPr>
            <a:r>
              <a:rPr lang="en-US" altLang="ko-KR" sz="1600" dirty="0" smtClean="0"/>
              <a:t>5.2.5 Extrapolation (</a:t>
            </a:r>
            <a:r>
              <a:rPr lang="ko-KR" altLang="en-US" sz="1600" dirty="0" err="1" smtClean="0"/>
              <a:t>외삽법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보외법</a:t>
            </a:r>
            <a:r>
              <a:rPr lang="en-US" altLang="ko-KR" sz="1600" dirty="0" smtClean="0"/>
              <a:t>) </a:t>
            </a:r>
          </a:p>
          <a:p>
            <a:pPr lvl="1">
              <a:lnSpc>
                <a:spcPct val="130000"/>
              </a:lnSpc>
            </a:pPr>
            <a:r>
              <a:rPr lang="en-US" altLang="ko-KR" sz="1600" dirty="0" smtClean="0"/>
              <a:t>5.2.6 Missing data  </a:t>
            </a:r>
            <a:endParaRPr lang="ko-KR" altLang="en-US" sz="1600" dirty="0"/>
          </a:p>
        </p:txBody>
      </p:sp>
      <p:sp>
        <p:nvSpPr>
          <p:cNvPr id="4" name="직사각형 3"/>
          <p:cNvSpPr/>
          <p:nvPr/>
        </p:nvSpPr>
        <p:spPr bwMode="auto">
          <a:xfrm>
            <a:off x="1000100" y="40192"/>
            <a:ext cx="8001056" cy="6842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rtl="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 smtClean="0">
                <a:solidFill>
                  <a:srgbClr val="0070C0"/>
                </a:solidFill>
                <a:latin typeface="휴먼모음T"/>
                <a:ea typeface="휴먼모음T"/>
              </a:rPr>
              <a:t>Applied Regression Modeling : A Business Approach</a:t>
            </a:r>
            <a:endParaRPr kumimoji="1" lang="en-US" altLang="ko-KR" sz="2400" kern="1200" dirty="0" smtClean="0">
              <a:solidFill>
                <a:srgbClr val="0070C0"/>
              </a:solidFill>
              <a:latin typeface="휴먼모음T"/>
              <a:ea typeface="휴먼모음T"/>
              <a:cs typeface="+mn-cs"/>
            </a:endParaRPr>
          </a:p>
          <a:p>
            <a:pPr rtl="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P173 -. </a:t>
            </a:r>
            <a:r>
              <a:rPr lang="ko-KR" altLang="en-US" sz="1600" dirty="0" smtClean="0">
                <a:solidFill>
                  <a:srgbClr val="CC9900"/>
                </a:solidFill>
                <a:latin typeface="휴먼모음T"/>
                <a:ea typeface="휴먼모음T"/>
              </a:rPr>
              <a:t>회귀분석의 위험 요소들 </a:t>
            </a:r>
            <a:endParaRPr kumimoji="1" lang="ko-KR" altLang="en-US" sz="1600" kern="1200" dirty="0">
              <a:solidFill>
                <a:srgbClr val="CC9900"/>
              </a:solidFill>
              <a:latin typeface="휴먼모음T"/>
              <a:ea typeface="휴먼모음T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172988" y="30144"/>
            <a:ext cx="785818" cy="6942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kern="1200" dirty="0" smtClean="0">
                <a:solidFill>
                  <a:srgbClr val="CC9900"/>
                </a:solidFill>
                <a:latin typeface="휴먼모음T"/>
                <a:ea typeface="휴먼모음T"/>
                <a:cs typeface="+mn-cs"/>
              </a:rPr>
              <a:t>도서제목</a:t>
            </a:r>
            <a:endParaRPr kumimoji="1" lang="ko-KR" altLang="en-US" sz="2000" kern="1200" dirty="0">
              <a:solidFill>
                <a:srgbClr val="CC9900"/>
              </a:solidFill>
              <a:latin typeface="휴먼모음T"/>
              <a:ea typeface="휴먼모음T"/>
              <a:cs typeface="+mn-cs"/>
            </a:endParaRPr>
          </a:p>
        </p:txBody>
      </p:sp>
      <p:sp>
        <p:nvSpPr>
          <p:cNvPr id="7" name="Text Box 150"/>
          <p:cNvSpPr txBox="1">
            <a:spLocks noChangeArrowheads="1"/>
          </p:cNvSpPr>
          <p:nvPr/>
        </p:nvSpPr>
        <p:spPr bwMode="auto">
          <a:xfrm>
            <a:off x="357158" y="5143513"/>
            <a:ext cx="8429684" cy="997196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ko-KR" altLang="en-US" sz="1400" b="0" dirty="0" smtClean="0">
                <a:solidFill>
                  <a:srgbClr val="0070C0"/>
                </a:solidFill>
                <a:latin typeface="+mn-ea"/>
              </a:rPr>
              <a:t>위에서 제시된 </a:t>
            </a:r>
            <a:r>
              <a:rPr lang="en-US" altLang="ko-KR" sz="1400" b="0" dirty="0" smtClean="0">
                <a:solidFill>
                  <a:srgbClr val="0070C0"/>
                </a:solidFill>
                <a:latin typeface="+mn-ea"/>
              </a:rPr>
              <a:t>6</a:t>
            </a:r>
            <a:r>
              <a:rPr lang="ko-KR" altLang="en-US" sz="1400" b="0" dirty="0" smtClean="0">
                <a:solidFill>
                  <a:srgbClr val="0070C0"/>
                </a:solidFill>
                <a:latin typeface="+mn-ea"/>
              </a:rPr>
              <a:t>개의 내용 중에서 입력 변수들 간의 관계 때문에 발생하는 문제는 </a:t>
            </a:r>
            <a:r>
              <a:rPr lang="en-US" altLang="ko-KR" sz="1400" b="0" dirty="0" smtClean="0">
                <a:solidFill>
                  <a:srgbClr val="0070C0"/>
                </a:solidFill>
                <a:latin typeface="+mn-ea"/>
              </a:rPr>
              <a:t>Autocorrelation </a:t>
            </a:r>
            <a:r>
              <a:rPr lang="ko-KR" altLang="en-US" sz="1400" b="0" dirty="0" smtClean="0">
                <a:solidFill>
                  <a:srgbClr val="0070C0"/>
                </a:solidFill>
                <a:latin typeface="+mn-ea"/>
              </a:rPr>
              <a:t>과</a:t>
            </a:r>
            <a:r>
              <a:rPr lang="en-US" altLang="ko-KR" sz="1400" b="0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ko-KR" sz="1400" b="0" dirty="0" err="1" smtClean="0">
                <a:solidFill>
                  <a:srgbClr val="0070C0"/>
                </a:solidFill>
                <a:latin typeface="+mn-ea"/>
              </a:rPr>
              <a:t>Multicollineartiy</a:t>
            </a:r>
            <a:r>
              <a:rPr lang="en-US" altLang="ko-KR" sz="1400" b="0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1400" b="0" dirty="0" smtClean="0">
                <a:solidFill>
                  <a:srgbClr val="0070C0"/>
                </a:solidFill>
                <a:latin typeface="+mn-ea"/>
              </a:rPr>
              <a:t>라고 볼 수 있다</a:t>
            </a:r>
            <a:r>
              <a:rPr lang="en-US" altLang="ko-KR" sz="1400" b="0" dirty="0" smtClean="0">
                <a:solidFill>
                  <a:srgbClr val="0070C0"/>
                </a:solidFill>
                <a:latin typeface="+mn-ea"/>
              </a:rPr>
              <a:t>. Autocorrelation (</a:t>
            </a:r>
            <a:r>
              <a:rPr lang="ko-KR" altLang="en-US" sz="1400" b="0" dirty="0" smtClean="0">
                <a:solidFill>
                  <a:srgbClr val="0070C0"/>
                </a:solidFill>
                <a:latin typeface="+mn-ea"/>
              </a:rPr>
              <a:t>자기상관</a:t>
            </a:r>
            <a:r>
              <a:rPr lang="en-US" altLang="ko-KR" sz="1400" b="0" dirty="0" smtClean="0">
                <a:solidFill>
                  <a:srgbClr val="0070C0"/>
                </a:solidFill>
                <a:latin typeface="+mn-ea"/>
              </a:rPr>
              <a:t>)</a:t>
            </a:r>
            <a:r>
              <a:rPr lang="ko-KR" altLang="en-US" sz="1400" b="0" dirty="0" smtClean="0">
                <a:solidFill>
                  <a:srgbClr val="0070C0"/>
                </a:solidFill>
                <a:latin typeface="+mn-ea"/>
              </a:rPr>
              <a:t> 은 </a:t>
            </a:r>
            <a:r>
              <a:rPr lang="ko-KR" altLang="en-US" sz="1400" b="0" dirty="0" err="1" smtClean="0">
                <a:solidFill>
                  <a:srgbClr val="0070C0"/>
                </a:solidFill>
                <a:latin typeface="+mn-ea"/>
              </a:rPr>
              <a:t>더빈왓슨</a:t>
            </a:r>
            <a:r>
              <a:rPr lang="ko-KR" altLang="en-US" sz="1400" b="0" dirty="0" smtClean="0">
                <a:solidFill>
                  <a:srgbClr val="0070C0"/>
                </a:solidFill>
                <a:latin typeface="+mn-ea"/>
              </a:rPr>
              <a:t> 수식으로 진단되며</a:t>
            </a:r>
            <a:r>
              <a:rPr lang="en-US" altLang="ko-KR" sz="1400" b="0" dirty="0" smtClean="0">
                <a:solidFill>
                  <a:srgbClr val="0070C0"/>
                </a:solidFill>
                <a:latin typeface="+mn-ea"/>
              </a:rPr>
              <a:t>, </a:t>
            </a:r>
            <a:r>
              <a:rPr lang="en-US" altLang="ko-KR" sz="1400" b="0" dirty="0" err="1" smtClean="0">
                <a:solidFill>
                  <a:srgbClr val="0070C0"/>
                </a:solidFill>
                <a:latin typeface="+mn-ea"/>
              </a:rPr>
              <a:t>Multicollinearity</a:t>
            </a:r>
            <a:r>
              <a:rPr lang="en-US" altLang="ko-KR" sz="1400" b="0" dirty="0" smtClean="0">
                <a:solidFill>
                  <a:srgbClr val="0070C0"/>
                </a:solidFill>
                <a:latin typeface="+mn-ea"/>
              </a:rPr>
              <a:t> (</a:t>
            </a:r>
            <a:r>
              <a:rPr lang="ko-KR" altLang="en-US" sz="1400" b="0" dirty="0" err="1" smtClean="0">
                <a:solidFill>
                  <a:srgbClr val="0070C0"/>
                </a:solidFill>
                <a:latin typeface="+mn-ea"/>
              </a:rPr>
              <a:t>다중공선성</a:t>
            </a:r>
            <a:r>
              <a:rPr lang="en-US" altLang="ko-KR" sz="1400" b="0" dirty="0" smtClean="0">
                <a:solidFill>
                  <a:srgbClr val="0070C0"/>
                </a:solidFill>
                <a:latin typeface="+mn-ea"/>
              </a:rPr>
              <a:t>)</a:t>
            </a:r>
            <a:r>
              <a:rPr lang="ko-KR" altLang="en-US" sz="1400" b="0" dirty="0" smtClean="0">
                <a:solidFill>
                  <a:srgbClr val="0070C0"/>
                </a:solidFill>
                <a:latin typeface="+mn-ea"/>
              </a:rPr>
              <a:t>은</a:t>
            </a:r>
            <a:r>
              <a:rPr lang="en-US" altLang="ko-KR" sz="1400" b="0" dirty="0" smtClean="0">
                <a:solidFill>
                  <a:srgbClr val="0070C0"/>
                </a:solidFill>
                <a:latin typeface="+mn-ea"/>
              </a:rPr>
              <a:t> VIF (</a:t>
            </a:r>
            <a:r>
              <a:rPr lang="ko-KR" altLang="en-US" sz="1400" b="0" dirty="0" smtClean="0">
                <a:solidFill>
                  <a:srgbClr val="0070C0"/>
                </a:solidFill>
                <a:latin typeface="+mn-ea"/>
              </a:rPr>
              <a:t>분산팽창계수</a:t>
            </a:r>
            <a:r>
              <a:rPr lang="en-US" altLang="ko-KR" sz="1400" b="0" dirty="0" smtClean="0">
                <a:solidFill>
                  <a:srgbClr val="0070C0"/>
                </a:solidFill>
                <a:latin typeface="+mn-ea"/>
              </a:rPr>
              <a:t>) </a:t>
            </a:r>
            <a:r>
              <a:rPr lang="ko-KR" altLang="en-US" sz="1400" b="0" dirty="0" smtClean="0">
                <a:solidFill>
                  <a:srgbClr val="0070C0"/>
                </a:solidFill>
                <a:latin typeface="+mn-ea"/>
              </a:rPr>
              <a:t>수식으로 진단된다</a:t>
            </a:r>
            <a:r>
              <a:rPr lang="en-US" altLang="ko-KR" sz="1400" b="0" dirty="0" smtClean="0">
                <a:solidFill>
                  <a:srgbClr val="0070C0"/>
                </a:solidFill>
                <a:latin typeface="+mn-ea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휴먼모음T"/>
        <a:ea typeface="휴먼모음T"/>
        <a:cs typeface=""/>
      </a:majorFont>
      <a:minorFont>
        <a:latin typeface="휴먼모음T"/>
        <a:ea typeface="휴먼모음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휴먼모음T"/>
        <a:ea typeface="휴먼모음T"/>
        <a:cs typeface=""/>
      </a:majorFont>
      <a:minorFont>
        <a:latin typeface="휴먼모음T"/>
        <a:ea typeface="휴먼모음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휴먼모음T"/>
        <a:ea typeface="휴먼모음T"/>
        <a:cs typeface=""/>
      </a:majorFont>
      <a:minorFont>
        <a:latin typeface="휴먼모음T"/>
        <a:ea typeface="휴먼모음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휴먼모음T"/>
        <a:ea typeface="휴먼모음T"/>
        <a:cs typeface=""/>
      </a:majorFont>
      <a:minorFont>
        <a:latin typeface="휴먼모음T"/>
        <a:ea typeface="휴먼모음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휴먼모음T"/>
        <a:ea typeface="휴먼모음T"/>
        <a:cs typeface=""/>
      </a:majorFont>
      <a:minorFont>
        <a:latin typeface="휴먼모음T"/>
        <a:ea typeface="휴먼모음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휴먼모음T"/>
        <a:ea typeface="휴먼모음T"/>
        <a:cs typeface=""/>
      </a:majorFont>
      <a:minorFont>
        <a:latin typeface="휴먼모음T"/>
        <a:ea typeface="휴먼모음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휴먼모음T"/>
        <a:ea typeface="휴먼모음T"/>
        <a:cs typeface=""/>
      </a:majorFont>
      <a:minorFont>
        <a:latin typeface="휴먼모음T"/>
        <a:ea typeface="휴먼모음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Mining Lab</Template>
  <TotalTime>15914</TotalTime>
  <Words>880</Words>
  <Application>Microsoft Office PowerPoint</Application>
  <PresentationFormat>화면 슬라이드 쇼(4:3)</PresentationFormat>
  <Paragraphs>220</Paragraphs>
  <Slides>9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7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21" baseType="lpstr">
      <vt:lpstr>굴림</vt:lpstr>
      <vt:lpstr>Arial</vt:lpstr>
      <vt:lpstr>휴먼모음T</vt:lpstr>
      <vt:lpstr>Wingdings</vt:lpstr>
      <vt:lpstr>1_디자인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Image</vt:lpstr>
      <vt:lpstr>모수 통계학과 비모수 통계학 Parametric Statistics, NonParametric Statistics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soongsil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10.9 Hierarchical Clustering 10.10 The Problem of Validity</dc:title>
  <dc:creator>wskim92</dc:creator>
  <cp:lastModifiedBy>Apple</cp:lastModifiedBy>
  <cp:revision>975</cp:revision>
  <dcterms:created xsi:type="dcterms:W3CDTF">2005-06-15T12:36:50Z</dcterms:created>
  <dcterms:modified xsi:type="dcterms:W3CDTF">2010-02-22T13:03:18Z</dcterms:modified>
</cp:coreProperties>
</file>